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4.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313" r:id="rId3"/>
    <p:sldId id="256" r:id="rId4"/>
    <p:sldId id="259" r:id="rId5"/>
    <p:sldId id="323" r:id="rId6"/>
    <p:sldId id="264" r:id="rId7"/>
    <p:sldId id="325" r:id="rId8"/>
    <p:sldId id="326" r:id="rId9"/>
    <p:sldId id="324" r:id="rId10"/>
    <p:sldId id="329" r:id="rId11"/>
    <p:sldId id="330" r:id="rId12"/>
    <p:sldId id="327" r:id="rId13"/>
    <p:sldId id="332" r:id="rId14"/>
    <p:sldId id="333" r:id="rId15"/>
    <p:sldId id="328" r:id="rId16"/>
    <p:sldId id="335" r:id="rId17"/>
    <p:sldId id="336" r:id="rId18"/>
    <p:sldId id="338" r:id="rId19"/>
    <p:sldId id="315" r:id="rId20"/>
    <p:sldId id="339" r:id="rId21"/>
    <p:sldId id="340" r:id="rId22"/>
    <p:sldId id="316" r:id="rId23"/>
    <p:sldId id="341" r:id="rId24"/>
    <p:sldId id="269" r:id="rId25"/>
    <p:sldId id="270" r:id="rId26"/>
    <p:sldId id="331" r:id="rId27"/>
    <p:sldId id="281" r:id="rId28"/>
    <p:sldId id="275" r:id="rId29"/>
    <p:sldId id="314" r:id="rId30"/>
    <p:sldId id="317" r:id="rId31"/>
    <p:sldId id="319" r:id="rId32"/>
    <p:sldId id="320"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22" userDrawn="1">
          <p15:clr>
            <a:srgbClr val="A4A3A4"/>
          </p15:clr>
        </p15:guide>
        <p15:guide id="4" pos="56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2CC"/>
    <a:srgbClr val="3865B5"/>
    <a:srgbClr val="3965B5"/>
    <a:srgbClr val="FFFFFF"/>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autoAdjust="0"/>
    <p:restoredTop sz="96279" autoAdjust="0"/>
  </p:normalViewPr>
  <p:slideViewPr>
    <p:cSldViewPr snapToGrid="0" showGuides="1">
      <p:cViewPr>
        <p:scale>
          <a:sx n="124" d="100"/>
          <a:sy n="124" d="100"/>
        </p:scale>
        <p:origin x="1288" y="176"/>
      </p:cViewPr>
      <p:guideLst>
        <p:guide orient="horz" pos="2160"/>
        <p:guide pos="2880"/>
        <p:guide pos="22"/>
        <p:guide pos="5692"/>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72CE1-0F82-A378-05C1-559E591CE2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203288-7070-ED56-4D16-50A5BCB524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48ED30-9EAC-6217-6302-AB66901A8E28}"/>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52643B-5C92-5871-4A0A-A78E655D7B5C}"/>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4412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58CB-1758-A35A-7DB5-47D842FF18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49EEBC-35A1-077C-629D-04FE32FB98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69AF8A-1506-3430-14A6-57F1FD1C8EE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DD9E192-05B3-90C5-9127-52932B79D85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19936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C5F-9EB7-9A81-E77C-27A0B66F4C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81FFF-B24B-C7E1-DAB8-837FB4AA36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E53340-2BCB-D5B1-9CDF-8B160B011B2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E9B4AB1-8AFA-429E-2793-626329BFE165}"/>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141878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0344-6F93-BC29-2E43-4FC32AC3B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C28175-9974-DFC6-E180-6FB0900E0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A770CA-466C-1677-DB6D-11E1C87FD43A}"/>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9DEFD35-A343-B146-0F3F-4ADECC125BBE}"/>
              </a:ext>
            </a:extLst>
          </p:cNvPr>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1289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75AF-8F95-8443-72C5-76A1EABB68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10A38-7249-13A2-0EFD-C4226F8A359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B15801-6B59-92A4-104E-8585C0B2A08D}"/>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BAD0AA-1D18-E9A7-4CDB-FE3EE7F21034}"/>
              </a:ext>
            </a:extLst>
          </p:cNvPr>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182368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FD1F-B696-3E0D-EFFD-FB723AD10D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42FA73-28AF-E400-44C0-0B1B123FBB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E8B789-33C8-BA8F-44BB-A498D07D4B1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2020082D-6D61-A24A-3A8B-C0619027CE27}"/>
              </a:ext>
            </a:extLst>
          </p:cNvPr>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55277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3ED9-649F-16B6-31EB-FF3735360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8F60CD-2F22-3645-C07D-1517AC6482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54B818-C8FA-212F-44CF-A501409D05D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5D9979D3-7D90-E6AE-49E2-3E73D906A01D}"/>
              </a:ext>
            </a:extLst>
          </p:cNvPr>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378264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5C52-E7B2-D937-3C11-06CCE63F9E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EEBB22-851B-1971-341A-2AE3DF5BCA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1D3E2C3-D96E-402C-1C6C-EF2593A7E130}"/>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C6F37713-D47E-3014-56CA-EA0D93892ABB}"/>
              </a:ext>
            </a:extLst>
          </p:cNvPr>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411779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43AF-45A0-EA8E-8FA7-1595BCBEF2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87FF13-9E90-0682-79BB-FF1E668E4B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B406F9-0010-09D7-5770-820CBF51BF74}"/>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ED89E785-8268-54E4-7379-03C1726E7078}"/>
              </a:ext>
            </a:extLst>
          </p:cNvPr>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98092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8067-8AA6-C6A7-BDE4-9027FA707D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0D90DC-3C37-0ADD-F2C9-C7B7BFFAEA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EEDAF1-CE44-C147-06BE-032E25AF296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239AF42-F2A7-033C-D12E-00F6B0E94EDC}"/>
              </a:ext>
            </a:extLst>
          </p:cNvPr>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168345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5ECCA-FF28-EDDB-52CA-98ABD3800C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1DF1F3-D34F-7148-0807-4E9E28561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41A305-0BD3-6901-5D96-B4D698EE63F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E3E721ED-5E39-4D09-FE67-640A0E56E2A1}"/>
              </a:ext>
            </a:extLst>
          </p:cNvPr>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178643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4AB5-90AB-5A22-2B3F-0C5932308E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B25BC-6247-1658-F0FA-74D1D63C33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53CE0D-82DF-985C-552B-EAFDF499F226}"/>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5C4DEFDC-97BD-F7DD-85B1-14F75DF03404}"/>
              </a:ext>
            </a:extLst>
          </p:cNvPr>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09812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DAF6A-ED4E-5B0F-C3D6-647F5612C9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65601C6-17AD-640F-4FB7-15E53BE83D5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3F56B9-6297-8E72-EB75-5E8562C967A5}"/>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2B6EA455-CD99-9627-0FD0-9337A34938CF}"/>
              </a:ext>
            </a:extLst>
          </p:cNvPr>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3228562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ACCC-246A-8FE9-4DA5-72D7657C25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C8933-1349-C558-8C9B-CABD889437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07508A-B91A-D5AF-F47A-9698E4F81B35}"/>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DC232A9-C7A8-ABF1-0771-AD7599223110}"/>
              </a:ext>
            </a:extLst>
          </p:cNvPr>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2056056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95742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242315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6389-8D35-5D98-3C37-D9BF6C17E3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D3410B-B248-32FF-86F0-E8ECAC92FF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EF1224-4155-719F-2BF2-655D45108327}"/>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3DE934A-5EB8-0C90-D395-54DE686CB085}"/>
              </a:ext>
            </a:extLst>
          </p:cNvPr>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338497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CFDE-5273-D222-C3E8-0875BAE2C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DE0B9-302E-4265-EE9E-72BF52DE31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BB24BD-EC95-0064-9723-14003128D91B}"/>
              </a:ext>
            </a:extLst>
          </p:cNvPr>
          <p:cNvSpPr>
            <a:spLocks noGrp="1"/>
          </p:cNvSpPr>
          <p:nvPr>
            <p:ph type="body" idx="1"/>
          </p:nvPr>
        </p:nvSpPr>
        <p:spPr/>
        <p:txBody>
          <a:bodyPr/>
          <a:lstStyle/>
          <a:p>
            <a:r>
              <a:rPr kumimoji="1" lang="ja-JP" altLang="en-US" dirty="0"/>
              <a:t>まずは</a:t>
            </a:r>
          </a:p>
        </p:txBody>
      </p:sp>
      <p:sp>
        <p:nvSpPr>
          <p:cNvPr id="4" name="スライド番号プレースホルダー 3">
            <a:extLst>
              <a:ext uri="{FF2B5EF4-FFF2-40B4-BE49-F238E27FC236}">
                <a16:creationId xmlns:a16="http://schemas.microsoft.com/office/drawing/2014/main" id="{67666593-76EE-A066-E434-772B7CCAA645}"/>
              </a:ext>
            </a:extLst>
          </p:cNvPr>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54102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C37FF-2C69-AEF2-055B-F121D2AAA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01E33D-E46E-C9BC-A32C-8A9DEEAB1C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359A69-8D5D-7650-5AAA-E463E102E1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E659557-D79A-605D-DBC1-80465A77AFB5}"/>
              </a:ext>
            </a:extLst>
          </p:cNvPr>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48267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4C8D-E8D8-5563-E0F9-A9A2A3297C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0A301-7C65-BF3F-BD46-73D9878214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704467-AC92-8217-572B-5D73E39C00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CA2822E-DBB6-9FE1-4262-D39B098B5E4B}"/>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273137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60ED-1F44-6A5A-3844-C190F69846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00F5B7-8CF1-D46C-D083-9CBAA964C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9BECD1-D7B7-A9CE-E12C-DB92623C1E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5B9DE1-A0BA-3D49-C0BD-A586ADFC134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403275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58617" y="972002"/>
            <a:ext cx="8841189" cy="461665"/>
          </a:xfrm>
          <a:prstGeom prst="rect">
            <a:avLst/>
          </a:prstGeom>
          <a:noFill/>
        </p:spPr>
        <p:txBody>
          <a:bodyPr wrap="square" rtlCol="0">
            <a:spAutoFit/>
          </a:bodyPr>
          <a:lstStyle/>
          <a:p>
            <a:pPr algn="ctr"/>
            <a:r>
              <a:rPr kumimoji="1" lang="en-US" altLang="ja-JP" sz="2400" b="1" dirty="0">
                <a:solidFill>
                  <a:srgbClr val="3865B5"/>
                </a:solidFill>
                <a:latin typeface="Arial" panose="020B0604020202020204" pitchFamily="34" charset="0"/>
                <a:cs typeface="Arial" panose="020B0604020202020204" pitchFamily="34" charset="0"/>
              </a:rPr>
              <a:t>AlphaFold3</a:t>
            </a:r>
            <a:r>
              <a:rPr kumimoji="1" lang="ja-JP" altLang="en-US" sz="2400" b="1" dirty="0">
                <a:solidFill>
                  <a:srgbClr val="3865B5"/>
                </a:solidFill>
                <a:latin typeface="Arial" panose="020B0604020202020204" pitchFamily="34" charset="0"/>
                <a:cs typeface="Arial" panose="020B0604020202020204" pitchFamily="34" charset="0"/>
              </a:rPr>
              <a:t>による生体分子相互作用の構造予測</a:t>
            </a:r>
            <a:endParaRPr kumimoji="1" lang="en-US" altLang="ja-JP" sz="2400" b="1" dirty="0">
              <a:solidFill>
                <a:srgbClr val="38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874" y="1954293"/>
            <a:ext cx="5868007" cy="49940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94190CF-1943-9358-AAF1-66FFECD74DBD}"/>
              </a:ext>
            </a:extLst>
          </p:cNvPr>
          <p:cNvSpPr txBox="1"/>
          <p:nvPr/>
        </p:nvSpPr>
        <p:spPr>
          <a:xfrm>
            <a:off x="724639" y="1407033"/>
            <a:ext cx="7709146" cy="369332"/>
          </a:xfrm>
          <a:prstGeom prst="rect">
            <a:avLst/>
          </a:prstGeom>
          <a:noFill/>
        </p:spPr>
        <p:txBody>
          <a:bodyPr wrap="square" rtlCol="0">
            <a:spAutoFit/>
          </a:bodyPr>
          <a:lstStyle/>
          <a:p>
            <a:pPr algn="ctr"/>
            <a:r>
              <a:rPr kumimoji="1" lang="en-US" altLang="ja-JP" dirty="0">
                <a:solidFill>
                  <a:srgbClr val="3865B5"/>
                </a:solidFill>
                <a:latin typeface="Arial" panose="020B0604020202020204" pitchFamily="34" charset="0"/>
                <a:cs typeface="Arial" panose="020B0604020202020204" pitchFamily="34" charset="0"/>
              </a:rPr>
              <a:t>Accurate structure prediction of biomolecular interactions with AlphaFold 3</a:t>
            </a:r>
            <a:endParaRPr kumimoji="1" lang="ja-JP" altLang="en-US" dirty="0">
              <a:solidFill>
                <a:srgbClr val="3865B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様々な複合体に対する予測精度</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予測の信頼性評価</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Model limitation</a:t>
            </a:r>
            <a:endParaRPr kumimoji="1" lang="ja-JP" altLang="en-US"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375435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9D28-AC5B-AF5E-65E9-27C697E241F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E6F0EC-4623-A213-3F38-C99B961117D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90C63929-31F7-5214-2745-8CD7C1D596F9}"/>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bg1">
                    <a:lumMod val="85000"/>
                  </a:schemeClr>
                </a:solidFill>
              </a:rPr>
              <a:t>様々な複合体に対する予測精度</a:t>
            </a:r>
          </a:p>
        </p:txBody>
      </p:sp>
      <p:sp>
        <p:nvSpPr>
          <p:cNvPr id="11" name="テキスト ボックス 10">
            <a:extLst>
              <a:ext uri="{FF2B5EF4-FFF2-40B4-BE49-F238E27FC236}">
                <a16:creationId xmlns:a16="http://schemas.microsoft.com/office/drawing/2014/main" id="{B533B6B8-BAFD-AE55-234F-5EC82BE8B1F4}"/>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647F8DE0-08D7-2B7A-FB29-C909217A6D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B0CEA8BD-8217-10C3-DFB4-27CBF269A084}"/>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8B0CCE8B-B4F1-4073-004A-DF19E40ADC76}"/>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2CB6F9F-1B95-EE3B-07A3-132DD116082E}"/>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6C190620-6709-84F4-DE3A-B92FF3116941}"/>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5C8BDC46-1527-0740-B82A-16CB1480A0F7}"/>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776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A38F-3385-9812-88C4-08204D6DB664}"/>
            </a:ext>
          </a:extLst>
        </p:cNvPr>
        <p:cNvGrpSpPr/>
        <p:nvPr/>
      </p:nvGrpSpPr>
      <p:grpSpPr>
        <a:xfrm>
          <a:off x="0" y="0"/>
          <a:ext cx="0" cy="0"/>
          <a:chOff x="0" y="0"/>
          <a:chExt cx="0" cy="0"/>
        </a:xfrm>
      </p:grpSpPr>
      <p:pic>
        <p:nvPicPr>
          <p:cNvPr id="3" name="Picture 2" descr="Fig. 1">
            <a:extLst>
              <a:ext uri="{FF2B5EF4-FFF2-40B4-BE49-F238E27FC236}">
                <a16:creationId xmlns:a16="http://schemas.microsoft.com/office/drawing/2014/main" id="{7E5CD10B-F2BA-1CE0-55B5-2BE3D5401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44"/>
          <a:stretch/>
        </p:blipFill>
        <p:spPr bwMode="auto">
          <a:xfrm>
            <a:off x="309000" y="1426311"/>
            <a:ext cx="8984052" cy="2126403"/>
          </a:xfrm>
          <a:prstGeom prst="rect">
            <a:avLst/>
          </a:prstGeom>
          <a:noFill/>
          <a:extLst>
            <a:ext uri="{909E8E84-426E-40DD-AFC4-6F175D3DCCD1}">
              <a14:hiddenFill xmlns:a14="http://schemas.microsoft.com/office/drawing/2010/main">
                <a:solidFill>
                  <a:srgbClr val="FFFFFF"/>
                </a:solidFill>
              </a14:hiddenFill>
            </a:ext>
          </a:extLst>
        </p:spPr>
      </p:pic>
      <p:sp>
        <p:nvSpPr>
          <p:cNvPr id="15" name="三角形 14">
            <a:extLst>
              <a:ext uri="{FF2B5EF4-FFF2-40B4-BE49-F238E27FC236}">
                <a16:creationId xmlns:a16="http://schemas.microsoft.com/office/drawing/2014/main" id="{5F1E7A64-C02C-4A03-ACC2-0D0BD500CFDB}"/>
              </a:ext>
            </a:extLst>
          </p:cNvPr>
          <p:cNvSpPr/>
          <p:nvPr/>
        </p:nvSpPr>
        <p:spPr>
          <a:xfrm rot="11626375">
            <a:off x="4601259" y="1359390"/>
            <a:ext cx="123944" cy="1251503"/>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2" name="テキスト ボックス 11">
            <a:extLst>
              <a:ext uri="{FF2B5EF4-FFF2-40B4-BE49-F238E27FC236}">
                <a16:creationId xmlns:a16="http://schemas.microsoft.com/office/drawing/2014/main" id="{7084086C-C25B-6B99-B3F4-FB009B206E54}"/>
              </a:ext>
            </a:extLst>
          </p:cNvPr>
          <p:cNvSpPr txBox="1"/>
          <p:nvPr/>
        </p:nvSpPr>
        <p:spPr>
          <a:xfrm>
            <a:off x="124511" y="473197"/>
            <a:ext cx="8838514" cy="369332"/>
          </a:xfrm>
          <a:prstGeom prst="rect">
            <a:avLst/>
          </a:prstGeom>
          <a:noFill/>
        </p:spPr>
        <p:txBody>
          <a:bodyPr wrap="square" rtlCol="0">
            <a:spAutoFit/>
          </a:bodyPr>
          <a:lstStyle/>
          <a:p>
            <a:r>
              <a:rPr kumimoji="1" lang="ja-JP" altLang="en-US">
                <a:solidFill>
                  <a:schemeClr val="tx1">
                    <a:lumMod val="95000"/>
                    <a:lumOff val="5000"/>
                  </a:schemeClr>
                </a:solidFill>
              </a:rPr>
              <a:t>全体構造</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CDF1F2D-0C76-C4FE-4082-80DA3EDD0332}"/>
              </a:ext>
            </a:extLst>
          </p:cNvPr>
          <p:cNvSpPr/>
          <p:nvPr/>
        </p:nvSpPr>
        <p:spPr>
          <a:xfrm>
            <a:off x="88511" y="4951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E5ADD1C-9230-474C-5EF6-095581A93733}"/>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59D6483D-60EA-E305-641B-7509167D7195}"/>
              </a:ext>
            </a:extLst>
          </p:cNvPr>
          <p:cNvSpPr txBox="1"/>
          <p:nvPr/>
        </p:nvSpPr>
        <p:spPr>
          <a:xfrm>
            <a:off x="42300" y="802538"/>
            <a:ext cx="9030264" cy="557653"/>
          </a:xfrm>
          <a:prstGeom prst="rect">
            <a:avLst/>
          </a:prstGeom>
          <a:noFill/>
        </p:spPr>
        <p:txBody>
          <a:bodyPr wrap="square" rtlCol="0">
            <a:spAutoFit/>
          </a:bodyPr>
          <a:lstStyle/>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大きな</a:t>
            </a:r>
            <a:r>
              <a:rPr kumimoji="1" lang="en-US" altLang="ja-JP" sz="1400" dirty="0">
                <a:solidFill>
                  <a:schemeClr val="tx1">
                    <a:lumMod val="95000"/>
                    <a:lumOff val="5000"/>
                  </a:schemeClr>
                </a:solidFill>
              </a:rPr>
              <a:t>backbone</a:t>
            </a:r>
            <a:r>
              <a:rPr kumimoji="1" lang="ja-JP" altLang="en-US" sz="1400" dirty="0">
                <a:solidFill>
                  <a:schemeClr val="tx1">
                    <a:lumMod val="95000"/>
                    <a:lumOff val="5000"/>
                  </a:schemeClr>
                </a:solidFill>
              </a:rPr>
              <a:t>と予測モジュールからなる。</a:t>
            </a:r>
            <a:endParaRPr kumimoji="1" lang="en-US" altLang="ja-JP" sz="1400" dirty="0">
              <a:solidFill>
                <a:schemeClr val="tx1">
                  <a:lumMod val="95000"/>
                  <a:lumOff val="5000"/>
                </a:schemeClr>
              </a:solidFill>
            </a:endParaRPr>
          </a:p>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ablation study</a:t>
            </a:r>
            <a:r>
              <a:rPr kumimoji="1" lang="ja-JP" altLang="en-US" sz="1400" dirty="0">
                <a:solidFill>
                  <a:schemeClr val="tx1">
                    <a:lumMod val="95000"/>
                    <a:lumOff val="5000"/>
                  </a:schemeClr>
                </a:solidFill>
              </a:rPr>
              <a:t>を元に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余分な処理を省略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ペア表現を中心とするモデルにする。</a:t>
            </a:r>
          </a:p>
        </p:txBody>
      </p:sp>
      <p:sp>
        <p:nvSpPr>
          <p:cNvPr id="2" name="テキスト ボックス 1">
            <a:extLst>
              <a:ext uri="{FF2B5EF4-FFF2-40B4-BE49-F238E27FC236}">
                <a16:creationId xmlns:a16="http://schemas.microsoft.com/office/drawing/2014/main" id="{CB642748-FA9D-F04A-6867-A403D23584B3}"/>
              </a:ext>
            </a:extLst>
          </p:cNvPr>
          <p:cNvSpPr txBox="1"/>
          <p:nvPr/>
        </p:nvSpPr>
        <p:spPr>
          <a:xfrm>
            <a:off x="116963" y="3926307"/>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MSA module</a:t>
            </a:r>
          </a:p>
        </p:txBody>
      </p:sp>
      <p:sp>
        <p:nvSpPr>
          <p:cNvPr id="5" name="正方形/長方形 4">
            <a:extLst>
              <a:ext uri="{FF2B5EF4-FFF2-40B4-BE49-F238E27FC236}">
                <a16:creationId xmlns:a16="http://schemas.microsoft.com/office/drawing/2014/main" id="{0F0FF1F9-4E1D-C0CE-F7EB-614CB55D38DF}"/>
              </a:ext>
            </a:extLst>
          </p:cNvPr>
          <p:cNvSpPr/>
          <p:nvPr/>
        </p:nvSpPr>
        <p:spPr>
          <a:xfrm>
            <a:off x="80963" y="394821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99BB972B-2E96-E413-A1E8-9C1DEEACE6C7}"/>
              </a:ext>
            </a:extLst>
          </p:cNvPr>
          <p:cNvPicPr>
            <a:picLocks noChangeAspect="1"/>
          </p:cNvPicPr>
          <p:nvPr/>
        </p:nvPicPr>
        <p:blipFill>
          <a:blip r:embed="rId4">
            <a:extLst>
              <a:ext uri="{28A0092B-C50C-407E-A947-70E740481C1C}">
                <a14:useLocalDpi xmlns:a14="http://schemas.microsoft.com/office/drawing/2010/main" val="0"/>
              </a:ext>
            </a:extLst>
          </a:blip>
          <a:srcRect l="3408" t="24517" b="33130"/>
          <a:stretch/>
        </p:blipFill>
        <p:spPr>
          <a:xfrm>
            <a:off x="1037816" y="4920172"/>
            <a:ext cx="7071208" cy="1937828"/>
          </a:xfrm>
          <a:prstGeom prst="rect">
            <a:avLst/>
          </a:prstGeom>
        </p:spPr>
      </p:pic>
      <p:sp>
        <p:nvSpPr>
          <p:cNvPr id="10" name="テキスト ボックス 9">
            <a:extLst>
              <a:ext uri="{FF2B5EF4-FFF2-40B4-BE49-F238E27FC236}">
                <a16:creationId xmlns:a16="http://schemas.microsoft.com/office/drawing/2014/main" id="{9CFCADEC-2C5D-70B7-5855-65DC9A299A20}"/>
              </a:ext>
            </a:extLst>
          </p:cNvPr>
          <p:cNvSpPr txBox="1"/>
          <p:nvPr/>
        </p:nvSpPr>
        <p:spPr>
          <a:xfrm>
            <a:off x="42298" y="4261365"/>
            <a:ext cx="8120933" cy="523220"/>
          </a:xfrm>
          <a:prstGeom prst="rect">
            <a:avLst/>
          </a:prstGeom>
          <a:noFill/>
        </p:spPr>
        <p:txBody>
          <a:bodyPr wrap="square" rtlCol="0">
            <a:spAutoFit/>
          </a:bodyPr>
          <a:lstStyle>
            <a:defPPr>
              <a:defRPr lang="en-US"/>
            </a:defPPr>
            <a:lvl1pPr marL="285750" indent="-285750">
              <a:lnSpc>
                <a:spcPts val="1900"/>
              </a:lnSpc>
              <a:buFont typeface="Wingdings" panose="05000000000000000000" pitchFamily="2" charset="2"/>
              <a:buChar char="ü"/>
              <a:defRPr kumimoji="1" sz="1400">
                <a:solidFill>
                  <a:schemeClr val="tx1">
                    <a:lumMod val="95000"/>
                    <a:lumOff val="5000"/>
                  </a:schemeClr>
                </a:solidFill>
              </a:defRPr>
            </a:lvl1pPr>
          </a:lstStyle>
          <a:p>
            <a:r>
              <a:rPr lang="en-US" altLang="ja-JP" dirty="0"/>
              <a:t>AF2</a:t>
            </a:r>
            <a:r>
              <a:rPr lang="ja-JP" altLang="en-US" dirty="0"/>
              <a:t>の</a:t>
            </a:r>
            <a:r>
              <a:rPr lang="en-US" altLang="ja-JP" dirty="0" err="1"/>
              <a:t>Evoformer</a:t>
            </a:r>
            <a:r>
              <a:rPr lang="ja-JP" altLang="en-US" dirty="0"/>
              <a:t>をベースに</a:t>
            </a:r>
            <a:r>
              <a:rPr lang="en-US" altLang="ja-JP" dirty="0"/>
              <a:t>, MSA</a:t>
            </a:r>
            <a:r>
              <a:rPr lang="ja-JP" altLang="en-US" dirty="0"/>
              <a:t>の処理を簡略化</a:t>
            </a:r>
            <a:endParaRPr lang="en-US" altLang="ja-JP" dirty="0"/>
          </a:p>
          <a:p>
            <a:r>
              <a:rPr lang="en-US" altLang="ja-JP" dirty="0"/>
              <a:t>MSA</a:t>
            </a:r>
            <a:r>
              <a:rPr lang="ja-JP" altLang="en-US" dirty="0"/>
              <a:t>間の情報伝達をペア表現による</a:t>
            </a:r>
            <a:r>
              <a:rPr lang="en-US" altLang="ja-JP" dirty="0"/>
              <a:t>attention</a:t>
            </a:r>
            <a:r>
              <a:rPr lang="ja-JP" altLang="en-US" dirty="0"/>
              <a:t>に限定することで</a:t>
            </a:r>
            <a:r>
              <a:rPr lang="en-US" altLang="ja-JP" dirty="0"/>
              <a:t>, </a:t>
            </a:r>
            <a:r>
              <a:rPr lang="ja-JP" altLang="en-US" dirty="0"/>
              <a:t>ペア表現に情報を集約</a:t>
            </a:r>
            <a:endParaRPr lang="en-US" altLang="ja-JP" dirty="0"/>
          </a:p>
        </p:txBody>
      </p:sp>
      <p:sp>
        <p:nvSpPr>
          <p:cNvPr id="11" name="正方形/長方形 10">
            <a:extLst>
              <a:ext uri="{FF2B5EF4-FFF2-40B4-BE49-F238E27FC236}">
                <a16:creationId xmlns:a16="http://schemas.microsoft.com/office/drawing/2014/main" id="{D8BEB373-6CE1-B9BE-429E-8EF52181A557}"/>
              </a:ext>
            </a:extLst>
          </p:cNvPr>
          <p:cNvSpPr/>
          <p:nvPr/>
        </p:nvSpPr>
        <p:spPr>
          <a:xfrm>
            <a:off x="3635477" y="1362627"/>
            <a:ext cx="3104536"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2.</a:t>
            </a:r>
            <a:r>
              <a:rPr kumimoji="1" lang="ja-JP" altLang="en-US" sz="1400" dirty="0">
                <a:solidFill>
                  <a:sysClr val="windowText" lastClr="000000"/>
                </a:solidFill>
              </a:rPr>
              <a:t> </a:t>
            </a:r>
            <a:r>
              <a:rPr kumimoji="1" lang="en-US" altLang="ja-JP" sz="1400" dirty="0">
                <a:solidFill>
                  <a:sysClr val="windowText" lastClr="000000"/>
                </a:solidFill>
              </a:rPr>
              <a:t>MSA</a:t>
            </a:r>
            <a:r>
              <a:rPr kumimoji="1" lang="ja-JP" altLang="en-US" sz="1400" dirty="0">
                <a:solidFill>
                  <a:sysClr val="windowText" lastClr="000000"/>
                </a:solidFill>
              </a:rPr>
              <a:t>情報をペア情報に反映させる</a:t>
            </a:r>
            <a:endParaRPr kumimoji="1" lang="en-US" altLang="ja-JP" sz="1400" dirty="0">
              <a:solidFill>
                <a:sysClr val="windowText" lastClr="000000"/>
              </a:solidFill>
            </a:endParaRPr>
          </a:p>
          <a:p>
            <a:pPr algn="ctr"/>
            <a:r>
              <a:rPr kumimoji="1" lang="en-US" altLang="ja-JP" sz="1400" dirty="0">
                <a:solidFill>
                  <a:sysClr val="windowText" lastClr="000000"/>
                </a:solidFill>
              </a:rPr>
              <a:t>MSA module</a:t>
            </a:r>
          </a:p>
        </p:txBody>
      </p:sp>
      <p:sp>
        <p:nvSpPr>
          <p:cNvPr id="17" name="三角形 16">
            <a:extLst>
              <a:ext uri="{FF2B5EF4-FFF2-40B4-BE49-F238E27FC236}">
                <a16:creationId xmlns:a16="http://schemas.microsoft.com/office/drawing/2014/main" id="{B7143542-838C-EE4D-A33A-E886A0D29885}"/>
              </a:ext>
            </a:extLst>
          </p:cNvPr>
          <p:cNvSpPr/>
          <p:nvPr/>
        </p:nvSpPr>
        <p:spPr>
          <a:xfrm rot="20768023">
            <a:off x="5583325" y="2912016"/>
            <a:ext cx="126756" cy="888189"/>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6" name="正方形/長方形 15">
            <a:extLst>
              <a:ext uri="{FF2B5EF4-FFF2-40B4-BE49-F238E27FC236}">
                <a16:creationId xmlns:a16="http://schemas.microsoft.com/office/drawing/2014/main" id="{DD602BF7-84F1-E5CD-D898-F36720078524}"/>
              </a:ext>
            </a:extLst>
          </p:cNvPr>
          <p:cNvSpPr/>
          <p:nvPr/>
        </p:nvSpPr>
        <p:spPr>
          <a:xfrm>
            <a:off x="5358821" y="3573776"/>
            <a:ext cx="2870779"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3. </a:t>
            </a:r>
            <a:r>
              <a:rPr kumimoji="1" lang="ja-JP" altLang="en-US" sz="1400" dirty="0">
                <a:solidFill>
                  <a:sysClr val="windowText" lastClr="000000"/>
                </a:solidFill>
              </a:rPr>
              <a:t>ペア表現を処理する</a:t>
            </a:r>
            <a:r>
              <a:rPr kumimoji="1" lang="en-US" altLang="ja-JP" sz="1400" dirty="0" err="1">
                <a:solidFill>
                  <a:sysClr val="windowText" lastClr="000000"/>
                </a:solidFill>
              </a:rPr>
              <a:t>Pairformer</a:t>
            </a:r>
            <a:endParaRPr kumimoji="1" lang="en-US" altLang="ja-JP" sz="1400" dirty="0">
              <a:solidFill>
                <a:sysClr val="windowText" lastClr="000000"/>
              </a:solidFill>
            </a:endParaRPr>
          </a:p>
        </p:txBody>
      </p:sp>
      <p:sp>
        <p:nvSpPr>
          <p:cNvPr id="19" name="三角形 18">
            <a:extLst>
              <a:ext uri="{FF2B5EF4-FFF2-40B4-BE49-F238E27FC236}">
                <a16:creationId xmlns:a16="http://schemas.microsoft.com/office/drawing/2014/main" id="{560426AC-EDA8-8D20-28F8-E51AE8877CE6}"/>
              </a:ext>
            </a:extLst>
          </p:cNvPr>
          <p:cNvSpPr/>
          <p:nvPr/>
        </p:nvSpPr>
        <p:spPr>
          <a:xfrm rot="11626375">
            <a:off x="7726237" y="1497716"/>
            <a:ext cx="165418" cy="108231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正方形/長方形 17">
            <a:extLst>
              <a:ext uri="{FF2B5EF4-FFF2-40B4-BE49-F238E27FC236}">
                <a16:creationId xmlns:a16="http://schemas.microsoft.com/office/drawing/2014/main" id="{B7503826-1330-B76B-A1C2-606FD6118198}"/>
              </a:ext>
            </a:extLst>
          </p:cNvPr>
          <p:cNvSpPr/>
          <p:nvPr/>
        </p:nvSpPr>
        <p:spPr>
          <a:xfrm>
            <a:off x="6804877" y="1362223"/>
            <a:ext cx="2158148"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4.</a:t>
            </a:r>
            <a:r>
              <a:rPr kumimoji="1" lang="ja-JP" altLang="en-US" sz="1400" dirty="0">
                <a:solidFill>
                  <a:sysClr val="windowText" lastClr="000000"/>
                </a:solidFill>
              </a:rPr>
              <a:t> 条件付き拡散モデルで</a:t>
            </a:r>
            <a:endParaRPr kumimoji="1" lang="en-US" altLang="ja-JP" sz="1400" dirty="0">
              <a:solidFill>
                <a:sysClr val="windowText" lastClr="000000"/>
              </a:solidFill>
            </a:endParaRPr>
          </a:p>
          <a:p>
            <a:pPr algn="ctr"/>
            <a:r>
              <a:rPr kumimoji="1" lang="ja-JP" altLang="en-US" sz="1400" dirty="0">
                <a:solidFill>
                  <a:sysClr val="windowText" lastClr="000000"/>
                </a:solidFill>
              </a:rPr>
              <a:t>構造生成</a:t>
            </a:r>
            <a:endParaRPr kumimoji="1" lang="en-US" altLang="ja-JP" sz="1400" dirty="0">
              <a:solidFill>
                <a:sysClr val="windowText" lastClr="000000"/>
              </a:solidFill>
            </a:endParaRPr>
          </a:p>
        </p:txBody>
      </p:sp>
      <p:sp>
        <p:nvSpPr>
          <p:cNvPr id="6" name="三角形 16">
            <a:extLst>
              <a:ext uri="{FF2B5EF4-FFF2-40B4-BE49-F238E27FC236}">
                <a16:creationId xmlns:a16="http://schemas.microsoft.com/office/drawing/2014/main" id="{D7C4B2E9-AA21-A6B8-48EE-DDD0547535EA}"/>
              </a:ext>
            </a:extLst>
          </p:cNvPr>
          <p:cNvSpPr/>
          <p:nvPr/>
        </p:nvSpPr>
        <p:spPr>
          <a:xfrm rot="20451888">
            <a:off x="871600" y="3109162"/>
            <a:ext cx="178917" cy="63967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 name="正方形/長方形 3">
            <a:extLst>
              <a:ext uri="{FF2B5EF4-FFF2-40B4-BE49-F238E27FC236}">
                <a16:creationId xmlns:a16="http://schemas.microsoft.com/office/drawing/2014/main" id="{543FE3E8-467E-308D-3D31-3BB0CEF5B3A5}"/>
              </a:ext>
            </a:extLst>
          </p:cNvPr>
          <p:cNvSpPr/>
          <p:nvPr/>
        </p:nvSpPr>
        <p:spPr>
          <a:xfrm>
            <a:off x="500133" y="3577256"/>
            <a:ext cx="4189853"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1.</a:t>
            </a:r>
            <a:r>
              <a:rPr kumimoji="1" lang="ja-JP" altLang="en-US" sz="1400" dirty="0">
                <a:solidFill>
                  <a:sysClr val="windowText" lastClr="000000"/>
                </a:solidFill>
              </a:rPr>
              <a:t> タンパク質</a:t>
            </a:r>
            <a:r>
              <a:rPr kumimoji="1" lang="en-US" altLang="ja-JP" sz="1400" dirty="0">
                <a:solidFill>
                  <a:sysClr val="windowText" lastClr="000000"/>
                </a:solidFill>
              </a:rPr>
              <a:t>, </a:t>
            </a:r>
            <a:r>
              <a:rPr kumimoji="1" lang="ja-JP" altLang="en-US" sz="1400" dirty="0">
                <a:solidFill>
                  <a:sysClr val="windowText" lastClr="000000"/>
                </a:solidFill>
              </a:rPr>
              <a:t>核酸とそれらの修飾</a:t>
            </a:r>
            <a:r>
              <a:rPr kumimoji="1" lang="en-US" altLang="ja-JP" sz="1400" dirty="0">
                <a:solidFill>
                  <a:sysClr val="windowText" lastClr="000000"/>
                </a:solidFill>
              </a:rPr>
              <a:t>, </a:t>
            </a:r>
            <a:r>
              <a:rPr kumimoji="1" lang="ja-JP" altLang="en-US" sz="1400" dirty="0">
                <a:solidFill>
                  <a:sysClr val="windowText" lastClr="000000"/>
                </a:solidFill>
              </a:rPr>
              <a:t>低分子を入力</a:t>
            </a:r>
            <a:endParaRPr kumimoji="1" lang="en-US" altLang="ja-JP" sz="1400" dirty="0">
              <a:solidFill>
                <a:sysClr val="windowText" lastClr="000000"/>
              </a:solidFill>
            </a:endParaRPr>
          </a:p>
        </p:txBody>
      </p:sp>
    </p:spTree>
    <p:extLst>
      <p:ext uri="{BB962C8B-B14F-4D97-AF65-F5344CB8AC3E}">
        <p14:creationId xmlns:p14="http://schemas.microsoft.com/office/powerpoint/2010/main" val="161717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72C26-414C-3B28-21D7-860D2FE470A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C179529-5238-52D1-662B-14C7E1BE77CB}"/>
              </a:ext>
            </a:extLst>
          </p:cNvPr>
          <p:cNvSpPr txBox="1"/>
          <p:nvPr/>
        </p:nvSpPr>
        <p:spPr>
          <a:xfrm>
            <a:off x="124511" y="561975"/>
            <a:ext cx="8838514" cy="369332"/>
          </a:xfrm>
          <a:prstGeom prst="rect">
            <a:avLst/>
          </a:prstGeom>
          <a:noFill/>
        </p:spPr>
        <p:txBody>
          <a:bodyPr wrap="square" rtlCol="0">
            <a:spAutoFit/>
          </a:bodyPr>
          <a:lstStyle/>
          <a:p>
            <a:r>
              <a:rPr kumimoji="1" lang="en-US" altLang="ja-JP" dirty="0" err="1">
                <a:solidFill>
                  <a:schemeClr val="tx1">
                    <a:lumMod val="95000"/>
                    <a:lumOff val="5000"/>
                  </a:schemeClr>
                </a:solidFill>
              </a:rPr>
              <a:t>Pairformer</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37107A06-CD3C-D160-8A55-6B7014E51416}"/>
              </a:ext>
            </a:extLst>
          </p:cNvPr>
          <p:cNvSpPr/>
          <p:nvPr/>
        </p:nvSpPr>
        <p:spPr>
          <a:xfrm>
            <a:off x="88511" y="58387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9790737-09E9-C6B1-BE76-019EBC9CDFB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8010B43B-1496-D1D9-6ACB-6A49D409C035}"/>
              </a:ext>
            </a:extLst>
          </p:cNvPr>
          <p:cNvSpPr txBox="1"/>
          <p:nvPr/>
        </p:nvSpPr>
        <p:spPr>
          <a:xfrm>
            <a:off x="85725" y="901632"/>
            <a:ext cx="90582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Evoformer</a:t>
            </a:r>
            <a:r>
              <a:rPr kumimoji="1" lang="ja-JP" altLang="en-US" sz="1400" dirty="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表現を省略し元の配列表現のみを処理する。</a:t>
            </a:r>
            <a:endParaRPr kumimoji="1" lang="en-US" altLang="ja-JP"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AE098320-E35E-C0C6-A292-FBB482982231}"/>
              </a:ext>
            </a:extLst>
          </p:cNvPr>
          <p:cNvSpPr txBox="1"/>
          <p:nvPr/>
        </p:nvSpPr>
        <p:spPr>
          <a:xfrm>
            <a:off x="116963" y="3302054"/>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Diffusion module</a:t>
            </a:r>
          </a:p>
        </p:txBody>
      </p:sp>
      <p:sp>
        <p:nvSpPr>
          <p:cNvPr id="5" name="正方形/長方形 4">
            <a:extLst>
              <a:ext uri="{FF2B5EF4-FFF2-40B4-BE49-F238E27FC236}">
                <a16:creationId xmlns:a16="http://schemas.microsoft.com/office/drawing/2014/main" id="{211B01D7-0AED-0734-C237-0ADE1A2EA2BE}"/>
              </a:ext>
            </a:extLst>
          </p:cNvPr>
          <p:cNvSpPr/>
          <p:nvPr/>
        </p:nvSpPr>
        <p:spPr>
          <a:xfrm>
            <a:off x="80963" y="332395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26105E3B-E732-9119-6A4F-81CC6381F772}"/>
              </a:ext>
            </a:extLst>
          </p:cNvPr>
          <p:cNvSpPr txBox="1"/>
          <p:nvPr/>
        </p:nvSpPr>
        <p:spPr>
          <a:xfrm>
            <a:off x="4579569" y="3675128"/>
            <a:ext cx="441862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a:solidFill>
                  <a:schemeClr val="tx1">
                    <a:lumMod val="95000"/>
                    <a:lumOff val="5000"/>
                  </a:schemeClr>
                </a:solidFill>
              </a:rPr>
              <a:t>の</a:t>
            </a:r>
            <a:r>
              <a:rPr kumimoji="1" lang="en-US" altLang="ja-JP" sz="1400" dirty="0" err="1">
                <a:solidFill>
                  <a:schemeClr val="tx1">
                    <a:lumMod val="95000"/>
                    <a:lumOff val="5000"/>
                  </a:schemeClr>
                </a:solidFill>
              </a:rPr>
              <a:t>Evoformer</a:t>
            </a:r>
            <a:r>
              <a:rPr kumimoji="1" lang="ja-JP" altLang="en-US" sz="140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a:solidFill>
                  <a:schemeClr val="tx1">
                    <a:lumMod val="95000"/>
                    <a:lumOff val="5000"/>
                  </a:schemeClr>
                </a:solidFill>
              </a:rPr>
              <a:t>の処理を簡略化</a:t>
            </a:r>
            <a:endParaRPr kumimoji="1" lang="ja-JP" altLang="en-US" sz="1400" dirty="0">
              <a:solidFill>
                <a:schemeClr val="tx1">
                  <a:lumMod val="95000"/>
                  <a:lumOff val="5000"/>
                </a:schemeClr>
              </a:solidFill>
            </a:endParaRPr>
          </a:p>
        </p:txBody>
      </p:sp>
      <p:pic>
        <p:nvPicPr>
          <p:cNvPr id="4" name="Picture 2" descr="Fig. 2">
            <a:extLst>
              <a:ext uri="{FF2B5EF4-FFF2-40B4-BE49-F238E27FC236}">
                <a16:creationId xmlns:a16="http://schemas.microsoft.com/office/drawing/2014/main" id="{05FCF79B-0A30-261E-5748-4725B7D83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 b="71225"/>
          <a:stretch/>
        </p:blipFill>
        <p:spPr bwMode="auto">
          <a:xfrm>
            <a:off x="369662" y="1299535"/>
            <a:ext cx="8404676" cy="1879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83296EFD-25CC-0DC3-051B-80F8F12A0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75" r="49015" b="32812"/>
          <a:stretch/>
        </p:blipFill>
        <p:spPr bwMode="auto">
          <a:xfrm>
            <a:off x="44551" y="3671386"/>
            <a:ext cx="4527449" cy="285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2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C894-9252-3E20-F75A-C77528EB2A90}"/>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0BF6F23-082D-E109-DAEC-5A94954A8E93}"/>
              </a:ext>
            </a:extLst>
          </p:cNvPr>
          <p:cNvSpPr txBox="1"/>
          <p:nvPr/>
        </p:nvSpPr>
        <p:spPr>
          <a:xfrm>
            <a:off x="80551" y="509220"/>
            <a:ext cx="8838514" cy="369332"/>
          </a:xfrm>
          <a:prstGeom prst="rect">
            <a:avLst/>
          </a:prstGeom>
          <a:noFill/>
        </p:spPr>
        <p:txBody>
          <a:bodyPr wrap="square" rtlCol="0">
            <a:spAutoFit/>
          </a:bodyPr>
          <a:lstStyle/>
          <a:p>
            <a:r>
              <a:rPr kumimoji="1" lang="ja-JP" altLang="en-US">
                <a:solidFill>
                  <a:schemeClr val="tx1">
                    <a:lumMod val="95000"/>
                    <a:lumOff val="5000"/>
                  </a:schemeClr>
                </a:solidFill>
              </a:rPr>
              <a:t>確信度の予測</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59D2850E-8B1A-FDD1-CD45-BD11C000F873}"/>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74E6EBA2-6A2E-60F0-5468-5439E592A73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2" name="テキスト ボックス 1">
            <a:extLst>
              <a:ext uri="{FF2B5EF4-FFF2-40B4-BE49-F238E27FC236}">
                <a16:creationId xmlns:a16="http://schemas.microsoft.com/office/drawing/2014/main" id="{37021100-0242-3A74-33A7-7795E0D59B56}"/>
              </a:ext>
            </a:extLst>
          </p:cNvPr>
          <p:cNvSpPr txBox="1"/>
          <p:nvPr/>
        </p:nvSpPr>
        <p:spPr>
          <a:xfrm>
            <a:off x="116963" y="3597890"/>
            <a:ext cx="5334268" cy="369332"/>
          </a:xfrm>
          <a:prstGeom prst="rect">
            <a:avLst/>
          </a:prstGeom>
          <a:noFill/>
        </p:spPr>
        <p:txBody>
          <a:bodyPr wrap="square" rtlCol="0">
            <a:spAutoFit/>
          </a:bodyPr>
          <a:lstStyle/>
          <a:p>
            <a:r>
              <a:rPr kumimoji="1" lang="en-US" altLang="ja-JP" dirty="0">
                <a:solidFill>
                  <a:schemeClr val="tx1">
                    <a:lumMod val="95000"/>
                    <a:lumOff val="5000"/>
                  </a:schemeClr>
                </a:solidFill>
              </a:rPr>
              <a:t>Early stopping</a:t>
            </a:r>
            <a:r>
              <a:rPr kumimoji="1" lang="ja-JP" altLang="en-US">
                <a:solidFill>
                  <a:schemeClr val="tx1">
                    <a:lumMod val="95000"/>
                    <a:lumOff val="5000"/>
                  </a:schemeClr>
                </a:solidFill>
              </a:rPr>
              <a:t>と</a:t>
            </a:r>
            <a:r>
              <a:rPr kumimoji="1" lang="en-US" altLang="ja-JP" dirty="0">
                <a:solidFill>
                  <a:schemeClr val="tx1">
                    <a:lumMod val="95000"/>
                    <a:lumOff val="5000"/>
                  </a:schemeClr>
                </a:solidFill>
              </a:rPr>
              <a:t>fine tuning</a:t>
            </a:r>
          </a:p>
        </p:txBody>
      </p:sp>
      <p:sp>
        <p:nvSpPr>
          <p:cNvPr id="5" name="正方形/長方形 4">
            <a:extLst>
              <a:ext uri="{FF2B5EF4-FFF2-40B4-BE49-F238E27FC236}">
                <a16:creationId xmlns:a16="http://schemas.microsoft.com/office/drawing/2014/main" id="{C50B8E24-DC5E-1335-8187-984C8A151824}"/>
              </a:ext>
            </a:extLst>
          </p:cNvPr>
          <p:cNvSpPr/>
          <p:nvPr/>
        </p:nvSpPr>
        <p:spPr>
          <a:xfrm>
            <a:off x="80963" y="361979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Picture 2" descr="Fig. 2">
            <a:extLst>
              <a:ext uri="{FF2B5EF4-FFF2-40B4-BE49-F238E27FC236}">
                <a16:creationId xmlns:a16="http://schemas.microsoft.com/office/drawing/2014/main" id="{5D45A576-21C1-6ED1-5640-C58D96066D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6" t="67482" r="10147"/>
          <a:stretch/>
        </p:blipFill>
        <p:spPr bwMode="auto">
          <a:xfrm>
            <a:off x="1478024" y="1192219"/>
            <a:ext cx="6187952" cy="21738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AE584E8-A1D0-3ADC-EC74-38073CDA498E}"/>
              </a:ext>
            </a:extLst>
          </p:cNvPr>
          <p:cNvSpPr txBox="1"/>
          <p:nvPr/>
        </p:nvSpPr>
        <p:spPr>
          <a:xfrm>
            <a:off x="0" y="900455"/>
            <a:ext cx="838200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モデルの予測がどれくらい信頼できるかも予測するため</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荒い</a:t>
            </a:r>
            <a:r>
              <a:rPr kumimoji="1" lang="en-US" altLang="ja-JP" sz="1400" dirty="0">
                <a:solidFill>
                  <a:schemeClr val="tx1">
                    <a:lumMod val="95000"/>
                    <a:lumOff val="5000"/>
                  </a:schemeClr>
                </a:solidFill>
              </a:rPr>
              <a:t>step</a:t>
            </a:r>
            <a:r>
              <a:rPr kumimoji="1" lang="ja-JP" altLang="en-US" sz="1400">
                <a:solidFill>
                  <a:schemeClr val="tx1">
                    <a:lumMod val="95000"/>
                    <a:lumOff val="5000"/>
                  </a:schemeClr>
                </a:solidFill>
              </a:rPr>
              <a:t>で構造を生成し誤差を予測した。</a:t>
            </a:r>
            <a:endParaRPr kumimoji="1" lang="ja-JP" altLang="en-US" sz="1400" dirty="0">
              <a:solidFill>
                <a:schemeClr val="tx1">
                  <a:lumMod val="95000"/>
                  <a:lumOff val="5000"/>
                </a:schemeClr>
              </a:solidFill>
            </a:endParaRPr>
          </a:p>
        </p:txBody>
      </p:sp>
      <p:pic>
        <p:nvPicPr>
          <p:cNvPr id="9" name="Picture 2" descr="Fig. 2">
            <a:extLst>
              <a:ext uri="{FF2B5EF4-FFF2-40B4-BE49-F238E27FC236}">
                <a16:creationId xmlns:a16="http://schemas.microsoft.com/office/drawing/2014/main" id="{0F25DF04-8C17-D27A-066F-EA771FA09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44" t="28353" b="31646"/>
          <a:stretch/>
        </p:blipFill>
        <p:spPr bwMode="auto">
          <a:xfrm>
            <a:off x="34925" y="3989125"/>
            <a:ext cx="3872442" cy="274320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0743050-1767-4238-5779-5392063ADC31}"/>
              </a:ext>
            </a:extLst>
          </p:cNvPr>
          <p:cNvSpPr txBox="1"/>
          <p:nvPr/>
        </p:nvSpPr>
        <p:spPr>
          <a:xfrm>
            <a:off x="3826685" y="3967222"/>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局所的な構造は早期に学習して</a:t>
            </a:r>
            <a:r>
              <a:rPr kumimoji="1" lang="en-US" altLang="ja-JP" sz="1400" dirty="0">
                <a:solidFill>
                  <a:schemeClr val="tx1">
                    <a:lumMod val="95000"/>
                    <a:lumOff val="5000"/>
                  </a:schemeClr>
                </a:solidFill>
              </a:rPr>
              <a:t>overfitting</a:t>
            </a:r>
            <a:r>
              <a:rPr kumimoji="1" lang="ja-JP" altLang="en-US" sz="1400">
                <a:solidFill>
                  <a:schemeClr val="tx1">
                    <a:lumMod val="95000"/>
                    <a:lumOff val="5000"/>
                  </a:schemeClr>
                </a:solidFill>
              </a:rPr>
              <a:t>を始めるが</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複合体構造などの学習には時間がかかる</a:t>
            </a:r>
            <a:endParaRPr kumimoji="1" lang="ja-JP" altLang="en-US" sz="1400" dirty="0">
              <a:solidFill>
                <a:schemeClr val="tx1">
                  <a:lumMod val="95000"/>
                  <a:lumOff val="5000"/>
                </a:schemeClr>
              </a:solidFill>
            </a:endParaRPr>
          </a:p>
        </p:txBody>
      </p:sp>
      <p:sp>
        <p:nvSpPr>
          <p:cNvPr id="15" name="矢印: 下 7">
            <a:extLst>
              <a:ext uri="{FF2B5EF4-FFF2-40B4-BE49-F238E27FC236}">
                <a16:creationId xmlns:a16="http://schemas.microsoft.com/office/drawing/2014/main" id="{7C0D700F-5AE0-8A5E-A31C-384F0C8CDCDB}"/>
              </a:ext>
            </a:extLst>
          </p:cNvPr>
          <p:cNvSpPr/>
          <p:nvPr/>
        </p:nvSpPr>
        <p:spPr>
          <a:xfrm>
            <a:off x="5582431" y="4490442"/>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1E55C8F-22BA-C5B2-708A-F762C221BFDB}"/>
              </a:ext>
            </a:extLst>
          </p:cNvPr>
          <p:cNvSpPr txBox="1"/>
          <p:nvPr/>
        </p:nvSpPr>
        <p:spPr>
          <a:xfrm>
            <a:off x="3826685" y="4850899"/>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学習経過に応じてデータの配分を変更</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複数の</a:t>
            </a:r>
            <a:r>
              <a:rPr kumimoji="1" lang="en-US" altLang="ja-JP" sz="1400" dirty="0">
                <a:solidFill>
                  <a:schemeClr val="tx1">
                    <a:lumMod val="95000"/>
                    <a:lumOff val="5000"/>
                  </a:schemeClr>
                </a:solidFill>
              </a:rPr>
              <a:t>metric</a:t>
            </a:r>
            <a:r>
              <a:rPr kumimoji="1" lang="ja-JP" altLang="en-US" sz="1400">
                <a:solidFill>
                  <a:schemeClr val="tx1">
                    <a:lumMod val="95000"/>
                    <a:lumOff val="5000"/>
                  </a:schemeClr>
                </a:solidFill>
              </a:rPr>
              <a:t>の組み合わせで</a:t>
            </a:r>
            <a:r>
              <a:rPr kumimoji="1" lang="en-US" altLang="ja-JP" sz="1400" dirty="0">
                <a:solidFill>
                  <a:schemeClr val="tx1">
                    <a:lumMod val="95000"/>
                    <a:lumOff val="5000"/>
                  </a:schemeClr>
                </a:solidFill>
              </a:rPr>
              <a:t>best checkpoint</a:t>
            </a:r>
            <a:r>
              <a:rPr kumimoji="1" lang="ja-JP" altLang="en-US" sz="1400">
                <a:solidFill>
                  <a:schemeClr val="tx1">
                    <a:lumMod val="95000"/>
                    <a:lumOff val="5000"/>
                  </a:schemeClr>
                </a:solidFill>
              </a:rPr>
              <a:t>を選定</a:t>
            </a:r>
            <a:endParaRPr kumimoji="1" lang="ja-JP" altLang="en-US" sz="14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B902A4DF-2992-0606-C295-83594694E2D2}"/>
              </a:ext>
            </a:extLst>
          </p:cNvPr>
          <p:cNvSpPr txBox="1"/>
          <p:nvPr/>
        </p:nvSpPr>
        <p:spPr>
          <a:xfrm>
            <a:off x="3826685" y="5695935"/>
            <a:ext cx="499680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最初の学習が終了後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より長いアミノ酸配列で</a:t>
            </a:r>
            <a:r>
              <a:rPr kumimoji="1" lang="en-US" altLang="ja-JP" sz="1400" dirty="0">
                <a:solidFill>
                  <a:schemeClr val="tx1">
                    <a:lumMod val="95000"/>
                    <a:lumOff val="5000"/>
                  </a:schemeClr>
                </a:solidFill>
              </a:rPr>
              <a:t>fine tuning</a:t>
            </a:r>
            <a:endParaRPr kumimoji="1" lang="ja-JP" altLang="en-US"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D8CB3EB9-2C22-F54E-E2DC-E7FAFB75A45B}"/>
              </a:ext>
            </a:extLst>
          </p:cNvPr>
          <p:cNvSpPr txBox="1"/>
          <p:nvPr/>
        </p:nvSpPr>
        <p:spPr>
          <a:xfrm>
            <a:off x="3826685" y="6125052"/>
            <a:ext cx="482201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Protein Data Bank(PDB)</a:t>
            </a:r>
            <a:r>
              <a:rPr kumimoji="1" lang="ja-JP" altLang="en-US" sz="1400" dirty="0">
                <a:solidFill>
                  <a:schemeClr val="tx1">
                    <a:lumMod val="95000"/>
                    <a:lumOff val="5000"/>
                  </a:schemeClr>
                </a:solidFill>
              </a:rPr>
              <a:t>の構造データを</a:t>
            </a:r>
            <a:r>
              <a:rPr kumimoji="1" lang="en-US" altLang="ja-JP" sz="1400" dirty="0">
                <a:solidFill>
                  <a:schemeClr val="tx1">
                    <a:lumMod val="95000"/>
                    <a:lumOff val="5000"/>
                  </a:schemeClr>
                </a:solidFill>
              </a:rPr>
              <a:t>time-split</a:t>
            </a:r>
            <a:r>
              <a:rPr kumimoji="1" lang="ja-JP" altLang="en-US" sz="1400" dirty="0">
                <a:solidFill>
                  <a:schemeClr val="tx1">
                    <a:lumMod val="95000"/>
                    <a:lumOff val="5000"/>
                  </a:schemeClr>
                </a:solidFill>
              </a:rPr>
              <a:t>して学習及び評価に使用</a:t>
            </a:r>
          </a:p>
        </p:txBody>
      </p:sp>
    </p:spTree>
    <p:extLst>
      <p:ext uri="{BB962C8B-B14F-4D97-AF65-F5344CB8AC3E}">
        <p14:creationId xmlns:p14="http://schemas.microsoft.com/office/powerpoint/2010/main" val="409818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FEE4-D05C-B948-E490-4B2C79B7440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1060B3-3758-44C8-E6D0-FA927D80350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DCFC18-F675-AF8B-BFBB-EB23693C7DF2}"/>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E3A9D9DF-7862-B1D8-1D0D-4EBD0A2795E3}"/>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865BE4D1-6BAC-4DEE-8219-8034C134B7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D6F0BB4B-50EF-3FC0-0651-B5D4BFC1FF05}"/>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063AFC42-0B91-7517-61E5-51530AB84250}"/>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F1ECAAA6-CE53-9B73-EA49-49FE1E13FB56}"/>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1,3</a:t>
            </a:r>
            <a:endParaRPr kumimoji="1" lang="en-US" altLang="ja-JP" sz="1600" b="1" dirty="0"/>
          </a:p>
        </p:txBody>
      </p:sp>
      <p:sp>
        <p:nvSpPr>
          <p:cNvPr id="6" name="正方形/長方形 5">
            <a:extLst>
              <a:ext uri="{FF2B5EF4-FFF2-40B4-BE49-F238E27FC236}">
                <a16:creationId xmlns:a16="http://schemas.microsoft.com/office/drawing/2014/main" id="{748781B6-6BE0-EF7B-3455-D12BE1CFBF1C}"/>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A22C8145-F46F-31B6-8ABD-395D19F66AA5}"/>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42436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5202-38EA-F2C1-9617-04A9F4B319F8}"/>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B5CECAC-E19C-C83C-0FF1-FF7490AE4473}"/>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低分子複合体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F56D8A-257C-64A6-9C43-1CF6E27DD1CD}"/>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F8EC40-4D12-1297-71A3-E1C611C5C8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7" name="テキスト ボックス 6">
            <a:extLst>
              <a:ext uri="{FF2B5EF4-FFF2-40B4-BE49-F238E27FC236}">
                <a16:creationId xmlns:a16="http://schemas.microsoft.com/office/drawing/2014/main" id="{37F19414-0D6A-D654-2AF8-0D9331AB524D}"/>
              </a:ext>
            </a:extLst>
          </p:cNvPr>
          <p:cNvSpPr txBox="1"/>
          <p:nvPr/>
        </p:nvSpPr>
        <p:spPr>
          <a:xfrm>
            <a:off x="47625" y="900455"/>
            <a:ext cx="8382000" cy="1343125"/>
          </a:xfrm>
          <a:prstGeom prst="rect">
            <a:avLst/>
          </a:prstGeom>
          <a:noFill/>
        </p:spPr>
        <p:txBody>
          <a:bodyPr wrap="square" rtlCol="0">
            <a:spAutoFit/>
          </a:bodyPr>
          <a:lstStyle/>
          <a:p>
            <a:pPr>
              <a:lnSpc>
                <a:spcPct val="150000"/>
              </a:lnSpc>
            </a:pPr>
            <a:r>
              <a:rPr kumimoji="1" lang="ja-JP" altLang="en-US" sz="1400" dirty="0">
                <a:solidFill>
                  <a:schemeClr val="tx1">
                    <a:lumMod val="95000"/>
                    <a:lumOff val="5000"/>
                  </a:schemeClr>
                </a:solidFill>
              </a:rPr>
              <a:t>タンパク質</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低分子複合体の構造予測を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ドッキング手法として既存手法と比較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複合体を生成した後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タンパク質部分を正解のタンパク質に揃えた上でリガンド部分を正解と比較</a:t>
            </a:r>
          </a:p>
          <a:p>
            <a:pPr>
              <a:lnSpc>
                <a:spcPct val="150000"/>
              </a:lnSpc>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a:t>
            </a:r>
            <a:r>
              <a:rPr kumimoji="1" lang="en-US" altLang="ja-JP" sz="1400" dirty="0">
                <a:solidFill>
                  <a:schemeClr val="tx1">
                    <a:lumMod val="95000"/>
                    <a:lumOff val="5000"/>
                  </a:schemeClr>
                </a:solidFill>
              </a:rPr>
              <a:t>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以下だった予測の割合で評価</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(Docking</a:t>
            </a:r>
            <a:r>
              <a:rPr kumimoji="1" lang="ja-JP" altLang="en-US" sz="1400" dirty="0">
                <a:solidFill>
                  <a:schemeClr val="tx1">
                    <a:lumMod val="95000"/>
                    <a:lumOff val="5000"/>
                  </a:schemeClr>
                </a:solidFill>
              </a:rPr>
              <a:t>スコア評価ではよく使われる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 name="Picture 2" descr="Extended Data Fig. 4">
            <a:extLst>
              <a:ext uri="{FF2B5EF4-FFF2-40B4-BE49-F238E27FC236}">
                <a16:creationId xmlns:a16="http://schemas.microsoft.com/office/drawing/2014/main" id="{4A5FBD77-BB8F-F699-FC13-4A05D3022F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3" r="35242" b="68156"/>
          <a:stretch/>
        </p:blipFill>
        <p:spPr bwMode="auto">
          <a:xfrm>
            <a:off x="44551" y="2650723"/>
            <a:ext cx="6677025" cy="279143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5FA9F19-791B-FD21-8EE4-D2FA29B8CB39}"/>
              </a:ext>
            </a:extLst>
          </p:cNvPr>
          <p:cNvSpPr txBox="1"/>
          <p:nvPr/>
        </p:nvSpPr>
        <p:spPr>
          <a:xfrm>
            <a:off x="80551" y="5667504"/>
            <a:ext cx="8382000" cy="1019959"/>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RFAA(AF3</a:t>
            </a:r>
            <a:r>
              <a:rPr kumimoji="1" lang="ja-JP" altLang="en-US" sz="1400" dirty="0">
                <a:solidFill>
                  <a:schemeClr val="tx1">
                    <a:lumMod val="95000"/>
                    <a:lumOff val="5000"/>
                  </a:schemeClr>
                </a:solidFill>
              </a:rPr>
              <a:t>と同じくタンパク質構造を使わない</a:t>
            </a:r>
            <a:r>
              <a:rPr kumimoji="1" lang="en-US" altLang="ja-JP" sz="1400" dirty="0">
                <a:solidFill>
                  <a:schemeClr val="tx1">
                    <a:lumMod val="95000"/>
                    <a:lumOff val="5000"/>
                  </a:schemeClr>
                </a:solidFill>
              </a:rPr>
              <a:t>baseline)</a:t>
            </a:r>
            <a:r>
              <a:rPr kumimoji="1" lang="ja-JP" altLang="en-US" sz="1400" dirty="0">
                <a:solidFill>
                  <a:schemeClr val="tx1">
                    <a:lumMod val="95000"/>
                    <a:lumOff val="5000"/>
                  </a:schemeClr>
                </a:solidFill>
              </a:rPr>
              <a:t>を上回る予測精度を示した。</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タンパク質構造や</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それに加えて</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のある残基の情報も使う手法もほとんど上回った。</a:t>
            </a:r>
          </a:p>
          <a:p>
            <a:pPr>
              <a:lnSpc>
                <a:spcPct val="150000"/>
              </a:lnSpc>
            </a:pP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のある残基情報を使うモデルを学習した場合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全ての手法を上回った。</a:t>
            </a:r>
          </a:p>
        </p:txBody>
      </p:sp>
      <p:sp>
        <p:nvSpPr>
          <p:cNvPr id="16" name="正方形/長方形 15">
            <a:extLst>
              <a:ext uri="{FF2B5EF4-FFF2-40B4-BE49-F238E27FC236}">
                <a16:creationId xmlns:a16="http://schemas.microsoft.com/office/drawing/2014/main" id="{0965FF7E-5252-0A8C-3DCF-3A4678FCAB5A}"/>
              </a:ext>
            </a:extLst>
          </p:cNvPr>
          <p:cNvSpPr/>
          <p:nvPr/>
        </p:nvSpPr>
        <p:spPr>
          <a:xfrm>
            <a:off x="44551" y="2393914"/>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17" name="Picture 2" descr="Extended Data Fig. 3">
            <a:extLst>
              <a:ext uri="{FF2B5EF4-FFF2-40B4-BE49-F238E27FC236}">
                <a16:creationId xmlns:a16="http://schemas.microsoft.com/office/drawing/2014/main" id="{7746C7DE-0F7C-5AAA-9486-61CE87620B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 r="68229"/>
          <a:stretch/>
        </p:blipFill>
        <p:spPr bwMode="auto">
          <a:xfrm>
            <a:off x="6826200" y="2657073"/>
            <a:ext cx="2217788" cy="133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xtended Data Fig. 3">
            <a:extLst>
              <a:ext uri="{FF2B5EF4-FFF2-40B4-BE49-F238E27FC236}">
                <a16:creationId xmlns:a16="http://schemas.microsoft.com/office/drawing/2014/main" id="{3554BE76-A283-24B3-71DB-4221F10045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08" r="34583"/>
          <a:stretch/>
        </p:blipFill>
        <p:spPr bwMode="auto">
          <a:xfrm>
            <a:off x="6826200" y="4089458"/>
            <a:ext cx="2217788" cy="133832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7025FEC-087E-2EF4-D4DF-3FCC4A829127}"/>
              </a:ext>
            </a:extLst>
          </p:cNvPr>
          <p:cNvSpPr txBox="1"/>
          <p:nvPr/>
        </p:nvSpPr>
        <p:spPr>
          <a:xfrm>
            <a:off x="7039744" y="2431725"/>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spTree>
    <p:extLst>
      <p:ext uri="{BB962C8B-B14F-4D97-AF65-F5344CB8AC3E}">
        <p14:creationId xmlns:p14="http://schemas.microsoft.com/office/powerpoint/2010/main" val="250641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96F1-D51B-14FA-A5D9-AB77B17A754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60F24D42-EE32-8DF6-8AF1-009525AB447F}"/>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核酸とタンパク質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核酸複合体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E67FD7-ECE1-BBF4-6026-A0914ADA1EA4}"/>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2B42319-C29C-AC7D-EEAC-8D160B4BF140}"/>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3" name="テキスト ボックス 2">
            <a:extLst>
              <a:ext uri="{FF2B5EF4-FFF2-40B4-BE49-F238E27FC236}">
                <a16:creationId xmlns:a16="http://schemas.microsoft.com/office/drawing/2014/main" id="{0004862B-CE7E-1D84-8D5E-4F93C9BEB2C9}"/>
              </a:ext>
            </a:extLst>
          </p:cNvPr>
          <p:cNvSpPr txBox="1"/>
          <p:nvPr/>
        </p:nvSpPr>
        <p:spPr>
          <a:xfrm>
            <a:off x="36499" y="880446"/>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つのデータセットで評価を行った。</a:t>
            </a:r>
          </a:p>
        </p:txBody>
      </p:sp>
      <p:sp>
        <p:nvSpPr>
          <p:cNvPr id="8" name="テキスト ボックス 7">
            <a:extLst>
              <a:ext uri="{FF2B5EF4-FFF2-40B4-BE49-F238E27FC236}">
                <a16:creationId xmlns:a16="http://schemas.microsoft.com/office/drawing/2014/main" id="{FB346DBE-6FD4-C05A-928D-43333BD58715}"/>
              </a:ext>
            </a:extLst>
          </p:cNvPr>
          <p:cNvSpPr txBox="1"/>
          <p:nvPr/>
        </p:nvSpPr>
        <p:spPr>
          <a:xfrm>
            <a:off x="625576" y="3204468"/>
            <a:ext cx="4572000" cy="307777"/>
          </a:xfrm>
          <a:prstGeom prst="rect">
            <a:avLst/>
          </a:prstGeom>
          <a:noFill/>
        </p:spPr>
        <p:txBody>
          <a:bodyPr wrap="square" rtlCol="0">
            <a:spAutoFit/>
          </a:bodyPr>
          <a:lstStyle/>
          <a:p>
            <a:r>
              <a:rPr kumimoji="1" lang="en-US" altLang="ja-JP" sz="1400" dirty="0">
                <a:solidFill>
                  <a:schemeClr val="tx1">
                    <a:lumMod val="95000"/>
                    <a:lumOff val="5000"/>
                  </a:schemeClr>
                </a:solidFill>
              </a:rPr>
              <a:t>RFNA</a:t>
            </a:r>
            <a:r>
              <a:rPr kumimoji="1" lang="ja-JP" altLang="en-US" sz="1400" dirty="0">
                <a:solidFill>
                  <a:schemeClr val="tx1">
                    <a:lumMod val="95000"/>
                    <a:lumOff val="5000"/>
                  </a:schemeClr>
                </a:solidFill>
              </a:rPr>
              <a:t>を上回り</a:t>
            </a:r>
            <a:r>
              <a:rPr kumimoji="1" lang="en-US" altLang="ja-JP" sz="1400" dirty="0">
                <a:solidFill>
                  <a:schemeClr val="tx1">
                    <a:lumMod val="95000"/>
                    <a:lumOff val="5000"/>
                  </a:schemeClr>
                </a:solidFill>
              </a:rPr>
              <a:t>, AIchemy_RNA2</a:t>
            </a:r>
            <a:r>
              <a:rPr kumimoji="1" lang="ja-JP" altLang="en-US" sz="1400" dirty="0">
                <a:solidFill>
                  <a:schemeClr val="tx1">
                    <a:lumMod val="95000"/>
                    <a:lumOff val="5000"/>
                  </a:schemeClr>
                </a:solidFill>
              </a:rPr>
              <a:t>に次ぐ精度となった。</a:t>
            </a:r>
          </a:p>
        </p:txBody>
      </p:sp>
      <p:sp>
        <p:nvSpPr>
          <p:cNvPr id="16" name="テキスト ボックス 15">
            <a:extLst>
              <a:ext uri="{FF2B5EF4-FFF2-40B4-BE49-F238E27FC236}">
                <a16:creationId xmlns:a16="http://schemas.microsoft.com/office/drawing/2014/main" id="{4E02C396-7411-C056-37FC-DC94AC58E379}"/>
              </a:ext>
            </a:extLst>
          </p:cNvPr>
          <p:cNvSpPr txBox="1"/>
          <p:nvPr/>
        </p:nvSpPr>
        <p:spPr>
          <a:xfrm>
            <a:off x="162609" y="1194849"/>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PDB</a:t>
            </a:r>
            <a:r>
              <a:rPr kumimoji="1" lang="ja-JP" altLang="en-US" sz="1400" dirty="0">
                <a:solidFill>
                  <a:schemeClr val="tx1">
                    <a:lumMod val="95000"/>
                    <a:lumOff val="5000"/>
                  </a:schemeClr>
                </a:solidFill>
              </a:rPr>
              <a:t>テストデータのタンパク質と核酸の複合体</a:t>
            </a:r>
          </a:p>
        </p:txBody>
      </p:sp>
      <p:sp>
        <p:nvSpPr>
          <p:cNvPr id="17" name="テキスト ボックス 16">
            <a:extLst>
              <a:ext uri="{FF2B5EF4-FFF2-40B4-BE49-F238E27FC236}">
                <a16:creationId xmlns:a16="http://schemas.microsoft.com/office/drawing/2014/main" id="{F92B5741-A882-B791-EDE2-7ABCFDB918D1}"/>
              </a:ext>
            </a:extLst>
          </p:cNvPr>
          <p:cNvSpPr txBox="1"/>
          <p:nvPr/>
        </p:nvSpPr>
        <p:spPr>
          <a:xfrm>
            <a:off x="162609" y="1488294"/>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部門の利用可能なデータ</a:t>
            </a:r>
          </a:p>
        </p:txBody>
      </p:sp>
      <p:sp>
        <p:nvSpPr>
          <p:cNvPr id="18" name="テキスト ボックス 17">
            <a:extLst>
              <a:ext uri="{FF2B5EF4-FFF2-40B4-BE49-F238E27FC236}">
                <a16:creationId xmlns:a16="http://schemas.microsoft.com/office/drawing/2014/main" id="{3D432EA1-E1D6-CA01-998D-A462B9312919}"/>
              </a:ext>
            </a:extLst>
          </p:cNvPr>
          <p:cNvSpPr txBox="1"/>
          <p:nvPr/>
        </p:nvSpPr>
        <p:spPr>
          <a:xfrm>
            <a:off x="36499" y="2054973"/>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比較対象のモデル</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CEE931A1-FEFB-A266-ECA8-A51CC52B672F}"/>
              </a:ext>
            </a:extLst>
          </p:cNvPr>
          <p:cNvSpPr txBox="1"/>
          <p:nvPr/>
        </p:nvSpPr>
        <p:spPr>
          <a:xfrm>
            <a:off x="171673" y="2369376"/>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RoseTTAFold2NA: RFAA</a:t>
            </a:r>
            <a:r>
              <a:rPr kumimoji="1" lang="ja-JP" altLang="en-US" sz="1400" dirty="0">
                <a:solidFill>
                  <a:schemeClr val="tx1">
                    <a:lumMod val="95000"/>
                    <a:lumOff val="5000"/>
                  </a:schemeClr>
                </a:solidFill>
              </a:rPr>
              <a:t>の前身で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核酸複合体予測に特化したモデル</a:t>
            </a:r>
          </a:p>
        </p:txBody>
      </p:sp>
      <p:sp>
        <p:nvSpPr>
          <p:cNvPr id="20" name="テキスト ボックス 19">
            <a:extLst>
              <a:ext uri="{FF2B5EF4-FFF2-40B4-BE49-F238E27FC236}">
                <a16:creationId xmlns:a16="http://schemas.microsoft.com/office/drawing/2014/main" id="{E5086AFE-3DA9-1713-C860-7D4CD00F79E3}"/>
              </a:ext>
            </a:extLst>
          </p:cNvPr>
          <p:cNvSpPr txBox="1"/>
          <p:nvPr/>
        </p:nvSpPr>
        <p:spPr>
          <a:xfrm>
            <a:off x="171673" y="2662821"/>
            <a:ext cx="8277771"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AIchemy_RNA2: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部門の最善モデル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人間による出力の選別を行っている</a:t>
            </a:r>
            <a:r>
              <a:rPr kumimoji="1" lang="en-US" altLang="ja-JP" sz="1400" dirty="0">
                <a:solidFill>
                  <a:schemeClr val="tx1">
                    <a:lumMod val="95000"/>
                    <a:lumOff val="5000"/>
                  </a:schemeClr>
                </a:solidFill>
              </a:rPr>
              <a:t>) </a:t>
            </a:r>
            <a:endParaRPr kumimoji="1" lang="ja-JP" altLang="en-US" sz="1400" dirty="0">
              <a:solidFill>
                <a:schemeClr val="tx1">
                  <a:lumMod val="95000"/>
                  <a:lumOff val="5000"/>
                </a:schemeClr>
              </a:solidFill>
            </a:endParaRPr>
          </a:p>
        </p:txBody>
      </p:sp>
      <p:sp>
        <p:nvSpPr>
          <p:cNvPr id="22" name="テキスト ボックス 21">
            <a:extLst>
              <a:ext uri="{FF2B5EF4-FFF2-40B4-BE49-F238E27FC236}">
                <a16:creationId xmlns:a16="http://schemas.microsoft.com/office/drawing/2014/main" id="{C6F4EA5E-25FA-E677-3848-07B4AFF525F7}"/>
              </a:ext>
            </a:extLst>
          </p:cNvPr>
          <p:cNvSpPr txBox="1"/>
          <p:nvPr/>
        </p:nvSpPr>
        <p:spPr>
          <a:xfrm>
            <a:off x="4570425" y="859256"/>
            <a:ext cx="25925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評価指標</a:t>
            </a:r>
            <a:r>
              <a:rPr kumimoji="1" lang="en-US" altLang="ja-JP" sz="1400" dirty="0">
                <a:solidFill>
                  <a:schemeClr val="tx1">
                    <a:lumMod val="95000"/>
                    <a:lumOff val="5000"/>
                  </a:schemeClr>
                </a:solidFill>
              </a:rPr>
              <a:t>: interface LDDT</a:t>
            </a:r>
            <a:endParaRPr kumimoji="1" lang="ja-JP" altLang="en-US"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549CEFD-7F20-3A8E-1321-24F792A6B60D}"/>
              </a:ext>
            </a:extLst>
          </p:cNvPr>
          <p:cNvSpPr txBox="1"/>
          <p:nvPr/>
        </p:nvSpPr>
        <p:spPr>
          <a:xfrm>
            <a:off x="4698111" y="1155289"/>
            <a:ext cx="4409390" cy="738664"/>
          </a:xfrm>
          <a:prstGeom prst="rect">
            <a:avLst/>
          </a:prstGeom>
          <a:noFill/>
        </p:spPr>
        <p:txBody>
          <a:bodyPr wrap="square" rtlCol="0">
            <a:spAutoFit/>
          </a:bodyPr>
          <a:lstStyle/>
          <a:p>
            <a:r>
              <a:rPr kumimoji="1" lang="ja-JP" altLang="en-US" sz="1400" dirty="0">
                <a:solidFill>
                  <a:schemeClr val="tx1">
                    <a:lumMod val="95000"/>
                    <a:lumOff val="5000"/>
                  </a:schemeClr>
                </a:solidFill>
              </a:rPr>
              <a:t>タンパク質と核酸の一定距離以下の原子ペアのうち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その距離を誤差一定以下で予測できたものの割合</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等でも用いている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grpSp>
        <p:nvGrpSpPr>
          <p:cNvPr id="32" name="グループ化 31">
            <a:extLst>
              <a:ext uri="{FF2B5EF4-FFF2-40B4-BE49-F238E27FC236}">
                <a16:creationId xmlns:a16="http://schemas.microsoft.com/office/drawing/2014/main" id="{EDD1C92A-D1D5-4958-5109-BA67CB917236}"/>
              </a:ext>
            </a:extLst>
          </p:cNvPr>
          <p:cNvGrpSpPr/>
          <p:nvPr/>
        </p:nvGrpSpPr>
        <p:grpSpPr>
          <a:xfrm>
            <a:off x="247649" y="3806929"/>
            <a:ext cx="3266583" cy="3047572"/>
            <a:chOff x="998516" y="3780786"/>
            <a:chExt cx="3344392" cy="3157782"/>
          </a:xfrm>
        </p:grpSpPr>
        <p:pic>
          <p:nvPicPr>
            <p:cNvPr id="5" name="Picture 2" descr="Fig. 1">
              <a:extLst>
                <a:ext uri="{FF2B5EF4-FFF2-40B4-BE49-F238E27FC236}">
                  <a16:creationId xmlns:a16="http://schemas.microsoft.com/office/drawing/2014/main" id="{CD5E759A-D457-44EF-1D2E-7BBE53C53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34406" r="49991" b="31667"/>
            <a:stretch/>
          </p:blipFill>
          <p:spPr bwMode="auto">
            <a:xfrm>
              <a:off x="1279184" y="3780786"/>
              <a:ext cx="3063724" cy="315778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CFF7383B-AF75-2D9B-2A87-EF82C2A7967A}"/>
                </a:ext>
              </a:extLst>
            </p:cNvPr>
            <p:cNvSpPr txBox="1"/>
            <p:nvPr/>
          </p:nvSpPr>
          <p:spPr>
            <a:xfrm rot="16200000">
              <a:off x="327609" y="4906774"/>
              <a:ext cx="1618813"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Interface LDDT</a:t>
              </a:r>
              <a:endParaRPr kumimoji="1" lang="ja-JP" altLang="en-US" sz="1200" dirty="0">
                <a:solidFill>
                  <a:schemeClr val="tx1">
                    <a:lumMod val="95000"/>
                    <a:lumOff val="5000"/>
                  </a:schemeClr>
                </a:solidFill>
              </a:endParaRPr>
            </a:p>
          </p:txBody>
        </p:sp>
      </p:grpSp>
      <p:sp>
        <p:nvSpPr>
          <p:cNvPr id="27" name="正方形/長方形 26">
            <a:extLst>
              <a:ext uri="{FF2B5EF4-FFF2-40B4-BE49-F238E27FC236}">
                <a16:creationId xmlns:a16="http://schemas.microsoft.com/office/drawing/2014/main" id="{8CDAB93D-1FEC-F574-0492-C50F71FC7B29}"/>
              </a:ext>
            </a:extLst>
          </p:cNvPr>
          <p:cNvSpPr/>
          <p:nvPr/>
        </p:nvSpPr>
        <p:spPr>
          <a:xfrm>
            <a:off x="60527" y="3199081"/>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28" name="Picture 2" descr="Extended Data Fig. 5">
            <a:extLst>
              <a:ext uri="{FF2B5EF4-FFF2-40B4-BE49-F238E27FC236}">
                <a16:creationId xmlns:a16="http://schemas.microsoft.com/office/drawing/2014/main" id="{39B2C806-64DC-D813-7017-2407FA115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205" t="3219" r="12288" b="63195"/>
          <a:stretch/>
        </p:blipFill>
        <p:spPr bwMode="auto">
          <a:xfrm>
            <a:off x="3571100" y="3777183"/>
            <a:ext cx="2387390" cy="30773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xtended Data Fig. 5">
            <a:extLst>
              <a:ext uri="{FF2B5EF4-FFF2-40B4-BE49-F238E27FC236}">
                <a16:creationId xmlns:a16="http://schemas.microsoft.com/office/drawing/2014/main" id="{5B522B98-FF35-2E93-B8C2-79289C74FD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523" t="15227" b="80884"/>
          <a:stretch/>
        </p:blipFill>
        <p:spPr bwMode="auto">
          <a:xfrm>
            <a:off x="3022909" y="3695377"/>
            <a:ext cx="982647" cy="26670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2B393974-7E10-49BB-FADC-34166105516D}"/>
              </a:ext>
            </a:extLst>
          </p:cNvPr>
          <p:cNvSpPr txBox="1"/>
          <p:nvPr/>
        </p:nvSpPr>
        <p:spPr>
          <a:xfrm>
            <a:off x="162609" y="1786187"/>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PDB</a:t>
            </a:r>
            <a:r>
              <a:rPr kumimoji="1" lang="ja-JP" altLang="en-US" sz="1400" dirty="0">
                <a:solidFill>
                  <a:schemeClr val="tx1">
                    <a:lumMod val="95000"/>
                    <a:lumOff val="5000"/>
                  </a:schemeClr>
                </a:solidFill>
              </a:rPr>
              <a:t>テストデータの核酸のみの構造</a:t>
            </a:r>
          </a:p>
        </p:txBody>
      </p:sp>
      <p:sp>
        <p:nvSpPr>
          <p:cNvPr id="33" name="テキスト ボックス 32">
            <a:extLst>
              <a:ext uri="{FF2B5EF4-FFF2-40B4-BE49-F238E27FC236}">
                <a16:creationId xmlns:a16="http://schemas.microsoft.com/office/drawing/2014/main" id="{B971FC60-5456-50BE-889E-FB4A52F2235F}"/>
              </a:ext>
            </a:extLst>
          </p:cNvPr>
          <p:cNvSpPr txBox="1"/>
          <p:nvPr/>
        </p:nvSpPr>
        <p:spPr>
          <a:xfrm>
            <a:off x="6658744" y="3549994"/>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pic>
        <p:nvPicPr>
          <p:cNvPr id="35" name="Picture 2" descr="Fig. 1">
            <a:extLst>
              <a:ext uri="{FF2B5EF4-FFF2-40B4-BE49-F238E27FC236}">
                <a16:creationId xmlns:a16="http://schemas.microsoft.com/office/drawing/2014/main" id="{33A79E1C-D0F8-34C9-F2EC-283BC3094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r="61587" b="70304"/>
          <a:stretch/>
        </p:blipFill>
        <p:spPr bwMode="auto">
          <a:xfrm>
            <a:off x="6235090" y="3962198"/>
            <a:ext cx="2728495" cy="20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5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50EC2-C845-C8DA-9230-69C3432E3A2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1C7BCDB-5942-616A-B1BA-2A7DC6408F6A}"/>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共有結合修飾</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A7744A05-677D-D9C6-9827-AF146C790AF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65804A01-70E4-A5AC-D2EC-CFD398D659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pic>
        <p:nvPicPr>
          <p:cNvPr id="2" name="Picture 2" descr="Fig. 1">
            <a:extLst>
              <a:ext uri="{FF2B5EF4-FFF2-40B4-BE49-F238E27FC236}">
                <a16:creationId xmlns:a16="http://schemas.microsoft.com/office/drawing/2014/main" id="{FD07A74A-360D-110D-5673-CE34C8F55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9" t="34584" r="23956" b="30694"/>
          <a:stretch/>
        </p:blipFill>
        <p:spPr bwMode="auto">
          <a:xfrm>
            <a:off x="44551" y="971550"/>
            <a:ext cx="23050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867CF66-D666-269D-15CE-EC620146C6AD}"/>
              </a:ext>
            </a:extLst>
          </p:cNvPr>
          <p:cNvSpPr txBox="1"/>
          <p:nvPr/>
        </p:nvSpPr>
        <p:spPr>
          <a:xfrm>
            <a:off x="2414176" y="865286"/>
            <a:ext cx="667574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リガンドや糖鎖が共有結合している構造について</a:t>
            </a:r>
            <a:r>
              <a:rPr kumimoji="1" lang="en-US" altLang="ja-JP" sz="1400" dirty="0">
                <a:solidFill>
                  <a:schemeClr val="tx1">
                    <a:lumMod val="95000"/>
                    <a:lumOff val="5000"/>
                  </a:schemeClr>
                </a:solidFill>
              </a:rPr>
              <a:t>, 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以下だったものの割合を表示</a:t>
            </a:r>
          </a:p>
        </p:txBody>
      </p:sp>
      <p:sp>
        <p:nvSpPr>
          <p:cNvPr id="6" name="テキスト ボックス 5">
            <a:extLst>
              <a:ext uri="{FF2B5EF4-FFF2-40B4-BE49-F238E27FC236}">
                <a16:creationId xmlns:a16="http://schemas.microsoft.com/office/drawing/2014/main" id="{3BDB1E47-1931-9531-234F-F4F57E7C50FD}"/>
              </a:ext>
            </a:extLst>
          </p:cNvPr>
          <p:cNvSpPr txBox="1"/>
          <p:nvPr/>
        </p:nvSpPr>
        <p:spPr>
          <a:xfrm>
            <a:off x="80550" y="3445798"/>
            <a:ext cx="4491449"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タンパク質の単量体と複合体</a:t>
            </a:r>
            <a:endParaRPr kumimoji="1" lang="en-US" altLang="ja-JP"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F04ABD54-53E4-3341-7CC7-1949C434ABD1}"/>
              </a:ext>
            </a:extLst>
          </p:cNvPr>
          <p:cNvSpPr/>
          <p:nvPr/>
        </p:nvSpPr>
        <p:spPr>
          <a:xfrm>
            <a:off x="44551" y="346770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正方形/長方形 8">
            <a:extLst>
              <a:ext uri="{FF2B5EF4-FFF2-40B4-BE49-F238E27FC236}">
                <a16:creationId xmlns:a16="http://schemas.microsoft.com/office/drawing/2014/main" id="{999E4925-2390-09DC-FAA8-3A5BD28A5E20}"/>
              </a:ext>
            </a:extLst>
          </p:cNvPr>
          <p:cNvSpPr/>
          <p:nvPr/>
        </p:nvSpPr>
        <p:spPr>
          <a:xfrm>
            <a:off x="2482951" y="1440503"/>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10" name="テキスト ボックス 9">
            <a:extLst>
              <a:ext uri="{FF2B5EF4-FFF2-40B4-BE49-F238E27FC236}">
                <a16:creationId xmlns:a16="http://schemas.microsoft.com/office/drawing/2014/main" id="{980CD88D-D0BA-FD46-9322-BF4662F7B476}"/>
              </a:ext>
            </a:extLst>
          </p:cNvPr>
          <p:cNvSpPr txBox="1"/>
          <p:nvPr/>
        </p:nvSpPr>
        <p:spPr>
          <a:xfrm>
            <a:off x="2423701" y="1751805"/>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共有結合修飾についても正確に予測できた。</a:t>
            </a:r>
          </a:p>
        </p:txBody>
      </p:sp>
      <p:pic>
        <p:nvPicPr>
          <p:cNvPr id="11" name="Picture 2" descr="Fig. 1">
            <a:extLst>
              <a:ext uri="{FF2B5EF4-FFF2-40B4-BE49-F238E27FC236}">
                <a16:creationId xmlns:a16="http://schemas.microsoft.com/office/drawing/2014/main" id="{87E2AF56-F5B7-2A92-D513-228EBE1265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75" t="34305" b="31806"/>
          <a:stretch/>
        </p:blipFill>
        <p:spPr bwMode="auto">
          <a:xfrm>
            <a:off x="34925" y="3815130"/>
            <a:ext cx="2395515" cy="267304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792E935-7CE7-A149-FE3D-1E1245DA7FAA}"/>
              </a:ext>
            </a:extLst>
          </p:cNvPr>
          <p:cNvSpPr txBox="1"/>
          <p:nvPr/>
        </p:nvSpPr>
        <p:spPr>
          <a:xfrm>
            <a:off x="2396815" y="3855264"/>
            <a:ext cx="6675748" cy="95410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単量体 </a:t>
            </a:r>
            <a:r>
              <a:rPr kumimoji="1" lang="en-US" altLang="ja-JP" sz="1400" dirty="0">
                <a:solidFill>
                  <a:schemeClr val="tx1">
                    <a:lumMod val="95000"/>
                    <a:lumOff val="5000"/>
                  </a:schemeClr>
                </a:solidFill>
              </a:rPr>
              <a:t>‥ LDDT</a:t>
            </a:r>
          </a:p>
          <a:p>
            <a:r>
              <a:rPr kumimoji="1" lang="ja-JP" altLang="en-US" sz="1400" dirty="0">
                <a:solidFill>
                  <a:schemeClr val="tx1">
                    <a:lumMod val="95000"/>
                    <a:lumOff val="5000"/>
                  </a:schemeClr>
                </a:solidFill>
              </a:rPr>
              <a:t>　　複合体 </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&gt; 0.23</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中程度の予測結果</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だったものの割合</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を表示</a:t>
            </a:r>
            <a:endParaRPr kumimoji="1" lang="en-US" altLang="ja-JP" sz="1400" dirty="0">
              <a:solidFill>
                <a:schemeClr val="tx1">
                  <a:lumMod val="95000"/>
                  <a:lumOff val="5000"/>
                </a:schemeClr>
              </a:solidFill>
            </a:endParaRPr>
          </a:p>
        </p:txBody>
      </p:sp>
      <p:sp>
        <p:nvSpPr>
          <p:cNvPr id="21" name="正方形/長方形 20">
            <a:extLst>
              <a:ext uri="{FF2B5EF4-FFF2-40B4-BE49-F238E27FC236}">
                <a16:creationId xmlns:a16="http://schemas.microsoft.com/office/drawing/2014/main" id="{36ED1C2E-9A4C-B840-BF76-5FD0ED3F4AF7}"/>
              </a:ext>
            </a:extLst>
          </p:cNvPr>
          <p:cNvSpPr/>
          <p:nvPr/>
        </p:nvSpPr>
        <p:spPr>
          <a:xfrm>
            <a:off x="2499316" y="5274669"/>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24" name="テキスト ボックス 23">
            <a:extLst>
              <a:ext uri="{FF2B5EF4-FFF2-40B4-BE49-F238E27FC236}">
                <a16:creationId xmlns:a16="http://schemas.microsoft.com/office/drawing/2014/main" id="{24BC05BD-959D-793B-E24B-9B06710EE923}"/>
              </a:ext>
            </a:extLst>
          </p:cNvPr>
          <p:cNvSpPr txBox="1"/>
          <p:nvPr/>
        </p:nvSpPr>
        <p:spPr>
          <a:xfrm>
            <a:off x="2440066" y="5585971"/>
            <a:ext cx="663249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全体的に精度が向上し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特にタンパク質と抗体の複合体構造について精度が大きく向上した。</a:t>
            </a:r>
          </a:p>
        </p:txBody>
      </p:sp>
      <p:sp>
        <p:nvSpPr>
          <p:cNvPr id="26" name="正方形/長方形 25">
            <a:extLst>
              <a:ext uri="{FF2B5EF4-FFF2-40B4-BE49-F238E27FC236}">
                <a16:creationId xmlns:a16="http://schemas.microsoft.com/office/drawing/2014/main" id="{CFC7ED24-E5F3-A649-B68C-6263C3E33F40}"/>
              </a:ext>
            </a:extLst>
          </p:cNvPr>
          <p:cNvSpPr/>
          <p:nvPr/>
        </p:nvSpPr>
        <p:spPr>
          <a:xfrm>
            <a:off x="80550" y="6534583"/>
            <a:ext cx="1436024"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421737E-64E5-5DD3-1358-22ED4C8A5CF4}"/>
              </a:ext>
            </a:extLst>
          </p:cNvPr>
          <p:cNvSpPr/>
          <p:nvPr/>
        </p:nvSpPr>
        <p:spPr>
          <a:xfrm>
            <a:off x="1628341" y="6534582"/>
            <a:ext cx="720000"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EF95364-822B-D03B-0D69-E49EA4432C11}"/>
              </a:ext>
            </a:extLst>
          </p:cNvPr>
          <p:cNvSpPr txBox="1"/>
          <p:nvPr/>
        </p:nvSpPr>
        <p:spPr>
          <a:xfrm>
            <a:off x="306077" y="658030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複合体</a:t>
            </a:r>
          </a:p>
        </p:txBody>
      </p:sp>
      <p:sp>
        <p:nvSpPr>
          <p:cNvPr id="36" name="テキスト ボックス 35">
            <a:extLst>
              <a:ext uri="{FF2B5EF4-FFF2-40B4-BE49-F238E27FC236}">
                <a16:creationId xmlns:a16="http://schemas.microsoft.com/office/drawing/2014/main" id="{889BE462-7FC0-CBAA-1898-24A1294802DE}"/>
              </a:ext>
            </a:extLst>
          </p:cNvPr>
          <p:cNvSpPr txBox="1"/>
          <p:nvPr/>
        </p:nvSpPr>
        <p:spPr>
          <a:xfrm>
            <a:off x="1516574" y="655744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単量体</a:t>
            </a:r>
          </a:p>
        </p:txBody>
      </p:sp>
      <p:sp>
        <p:nvSpPr>
          <p:cNvPr id="37" name="テキスト ボックス 36">
            <a:extLst>
              <a:ext uri="{FF2B5EF4-FFF2-40B4-BE49-F238E27FC236}">
                <a16:creationId xmlns:a16="http://schemas.microsoft.com/office/drawing/2014/main" id="{99EBA263-8F32-1EF3-7D4E-A506366DE585}"/>
              </a:ext>
            </a:extLst>
          </p:cNvPr>
          <p:cNvSpPr txBox="1"/>
          <p:nvPr/>
        </p:nvSpPr>
        <p:spPr>
          <a:xfrm>
            <a:off x="2423701" y="4838527"/>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を複合体予測に応用した</a:t>
            </a: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と比較</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08719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993F-38D2-DA81-D5DB-7D71760C9C8C}"/>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33BE83-4B69-F510-CFE3-3A1F1A6A6D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2B9A6BD0-3FF1-249E-9E8D-9D843231C605}"/>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70A6D751-240B-DEEB-8E9D-6E2583006208}"/>
              </a:ext>
            </a:extLst>
          </p:cNvPr>
          <p:cNvSpPr txBox="1"/>
          <p:nvPr/>
        </p:nvSpPr>
        <p:spPr>
          <a:xfrm>
            <a:off x="1392173" y="3057465"/>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予測の信頼性評価</a:t>
            </a:r>
          </a:p>
        </p:txBody>
      </p:sp>
      <p:sp>
        <p:nvSpPr>
          <p:cNvPr id="12" name="テキスト ボックス 11">
            <a:extLst>
              <a:ext uri="{FF2B5EF4-FFF2-40B4-BE49-F238E27FC236}">
                <a16:creationId xmlns:a16="http://schemas.microsoft.com/office/drawing/2014/main" id="{EC7E7E57-8150-5BD4-293F-D31895D11043}"/>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F68925D9-3549-8781-778A-E27B6D5630E3}"/>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E93F0962-1728-4650-81E8-5F1129A5CDF3}"/>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BEFF1E80-F43A-E44A-FAA3-01A8EA20728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9491C66C-46E9-5076-2AA0-CB0F16B7A748}"/>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3B648CD3-0D41-94A1-F9A7-21DA86E89F3C}"/>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20551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296090" y="2716042"/>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77143" y="986395"/>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637636" y="3124215"/>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21" y="724303"/>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842" y="724303"/>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4898308" y="1904875"/>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r>
              <a:rPr kumimoji="1" lang="ja-JP" altLang="en-US" sz="1400" dirty="0">
                <a:solidFill>
                  <a:schemeClr val="tx1">
                    <a:lumMod val="85000"/>
                    <a:lumOff val="15000"/>
                  </a:schemeClr>
                </a:solidFill>
              </a:rPr>
              <a:t> </a:t>
            </a:r>
            <a:r>
              <a:rPr kumimoji="1" lang="en-US" altLang="ja-JP" sz="1400" dirty="0">
                <a:solidFill>
                  <a:schemeClr val="tx1">
                    <a:lumMod val="85000"/>
                    <a:lumOff val="15000"/>
                  </a:schemeClr>
                </a:solidFill>
              </a:rPr>
              <a:t>(91)</a:t>
            </a:r>
          </a:p>
          <a:p>
            <a:pPr algn="ctr">
              <a:lnSpc>
                <a:spcPct val="150000"/>
              </a:lnSpc>
            </a:pPr>
            <a:r>
              <a:rPr kumimoji="1" lang="en-US" altLang="ja-JP" sz="1200" dirty="0">
                <a:solidFill>
                  <a:schemeClr val="tx1">
                    <a:lumMod val="85000"/>
                    <a:lumOff val="15000"/>
                  </a:schemeClr>
                </a:solidFill>
              </a:rPr>
              <a:t>Princeton University</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6892172" y="1904875"/>
            <a:ext cx="1992101"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 (77)</a:t>
            </a:r>
          </a:p>
          <a:p>
            <a:pPr algn="ctr">
              <a:lnSpc>
                <a:spcPct val="150000"/>
              </a:lnSpc>
            </a:pPr>
            <a:r>
              <a:rPr kumimoji="1" lang="en-US" altLang="ja-JP" sz="1200" dirty="0">
                <a:solidFill>
                  <a:schemeClr val="tx1">
                    <a:lumMod val="85000"/>
                    <a:lumOff val="15000"/>
                  </a:schemeClr>
                </a:solidFill>
              </a:rPr>
              <a:t>University of Toronto</a:t>
            </a:r>
            <a:endParaRPr kumimoji="1" lang="en-US" altLang="ja-JP" sz="1400" dirty="0">
              <a:solidFill>
                <a:schemeClr val="tx1">
                  <a:lumMod val="85000"/>
                  <a:lumOff val="15000"/>
                </a:schemeClr>
              </a:solidFill>
            </a:endParaRP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202" y="2669247"/>
            <a:ext cx="928349" cy="1392525"/>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4641" y="2669247"/>
            <a:ext cx="928349" cy="1392525"/>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111" y="2669247"/>
            <a:ext cx="928349" cy="1392525"/>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6" y="5717496"/>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0" y="5957886"/>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8" y="6296439"/>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049401" y="4061770"/>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 (62)</a:t>
            </a:r>
          </a:p>
          <a:p>
            <a:pPr algn="ctr">
              <a:lnSpc>
                <a:spcPct val="150000"/>
              </a:lnSpc>
            </a:pPr>
            <a:r>
              <a:rPr kumimoji="1" lang="en-US" altLang="ja-JP" sz="1200" dirty="0">
                <a:solidFill>
                  <a:schemeClr val="tx1">
                    <a:lumMod val="85000"/>
                    <a:lumOff val="15000"/>
                  </a:schemeClr>
                </a:solidFill>
              </a:rPr>
              <a:t>University of Washington</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75362" y="4919542"/>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67742" y="4738593"/>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94561" y="1527836"/>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機械学習の基盤となる発見と発明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28977" y="3662493"/>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7488437" y="4061770"/>
            <a:ext cx="178525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 (39)</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5749856" y="4061770"/>
            <a:ext cx="192951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 (48)</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2" name="テキスト ボックス 1">
            <a:extLst>
              <a:ext uri="{FF2B5EF4-FFF2-40B4-BE49-F238E27FC236}">
                <a16:creationId xmlns:a16="http://schemas.microsoft.com/office/drawing/2014/main" id="{DA37B61B-75DA-EF49-A533-631F555BBA69}"/>
              </a:ext>
            </a:extLst>
          </p:cNvPr>
          <p:cNvSpPr txBox="1"/>
          <p:nvPr/>
        </p:nvSpPr>
        <p:spPr>
          <a:xfrm>
            <a:off x="5570559" y="23777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5" name="テキスト ボックス 4">
            <a:extLst>
              <a:ext uri="{FF2B5EF4-FFF2-40B4-BE49-F238E27FC236}">
                <a16:creationId xmlns:a16="http://schemas.microsoft.com/office/drawing/2014/main" id="{2D25C60F-37E4-737B-630B-3DA925D0A1B0}"/>
              </a:ext>
            </a:extLst>
          </p:cNvPr>
          <p:cNvSpPr txBox="1"/>
          <p:nvPr/>
        </p:nvSpPr>
        <p:spPr>
          <a:xfrm>
            <a:off x="7618132" y="2402969"/>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6" name="テキスト ボックス 5">
            <a:extLst>
              <a:ext uri="{FF2B5EF4-FFF2-40B4-BE49-F238E27FC236}">
                <a16:creationId xmlns:a16="http://schemas.microsoft.com/office/drawing/2014/main" id="{7B131168-DA71-DE3E-0F8A-3FD9DEC011B8}"/>
              </a:ext>
            </a:extLst>
          </p:cNvPr>
          <p:cNvSpPr txBox="1"/>
          <p:nvPr/>
        </p:nvSpPr>
        <p:spPr>
          <a:xfrm>
            <a:off x="4701576" y="4508503"/>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7" name="テキスト ボックス 6">
            <a:extLst>
              <a:ext uri="{FF2B5EF4-FFF2-40B4-BE49-F238E27FC236}">
                <a16:creationId xmlns:a16="http://schemas.microsoft.com/office/drawing/2014/main" id="{58288BA9-6514-BE70-6B27-F4CFD4835E59}"/>
              </a:ext>
            </a:extLst>
          </p:cNvPr>
          <p:cNvSpPr txBox="1"/>
          <p:nvPr/>
        </p:nvSpPr>
        <p:spPr>
          <a:xfrm>
            <a:off x="6411042" y="45383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
        <p:nvSpPr>
          <p:cNvPr id="11" name="テキスト ボックス 10">
            <a:extLst>
              <a:ext uri="{FF2B5EF4-FFF2-40B4-BE49-F238E27FC236}">
                <a16:creationId xmlns:a16="http://schemas.microsoft.com/office/drawing/2014/main" id="{3C5BDD0B-385A-1EBE-587E-9D7D72DD399A}"/>
              </a:ext>
            </a:extLst>
          </p:cNvPr>
          <p:cNvSpPr txBox="1"/>
          <p:nvPr/>
        </p:nvSpPr>
        <p:spPr>
          <a:xfrm>
            <a:off x="8048725" y="4507358"/>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A643-ED18-F983-36A5-540682BA1AB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9170AE0-C5C7-EDCE-A097-EC5A60DA4F0E}"/>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DC1AAD0C-B423-E079-B0A2-AC28AC22614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93BAA359-8513-C759-FCC8-D8003F1CD9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pic>
        <p:nvPicPr>
          <p:cNvPr id="5" name="Picture 2" descr="Fig. 4">
            <a:extLst>
              <a:ext uri="{FF2B5EF4-FFF2-40B4-BE49-F238E27FC236}">
                <a16:creationId xmlns:a16="http://schemas.microsoft.com/office/drawing/2014/main" id="{C0D125F3-655F-B5A9-D3FF-C74997EE6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76"/>
          <a:stretch/>
        </p:blipFill>
        <p:spPr bwMode="auto">
          <a:xfrm>
            <a:off x="50734" y="4419864"/>
            <a:ext cx="8038266" cy="2428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4">
            <a:extLst>
              <a:ext uri="{FF2B5EF4-FFF2-40B4-BE49-F238E27FC236}">
                <a16:creationId xmlns:a16="http://schemas.microsoft.com/office/drawing/2014/main" id="{6B930C9E-30D4-5DA5-F725-B3A734D6A6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519" b="32457"/>
          <a:stretch/>
        </p:blipFill>
        <p:spPr bwMode="auto">
          <a:xfrm>
            <a:off x="44551" y="1421730"/>
            <a:ext cx="8038266" cy="242857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76E4F66-AC87-FBC5-13F6-545A5EA426AA}"/>
              </a:ext>
            </a:extLst>
          </p:cNvPr>
          <p:cNvSpPr txBox="1"/>
          <p:nvPr/>
        </p:nvSpPr>
        <p:spPr>
          <a:xfrm>
            <a:off x="51268" y="4102716"/>
            <a:ext cx="56207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タンパク質間</a:t>
            </a:r>
            <a:r>
              <a:rPr kumimoji="1" lang="en-US" altLang="ja-JP" sz="1400" dirty="0">
                <a:solidFill>
                  <a:schemeClr val="tx1">
                    <a:lumMod val="95000"/>
                    <a:lumOff val="5000"/>
                  </a:schemeClr>
                </a:solidFill>
              </a:rPr>
              <a:t> / </a:t>
            </a:r>
            <a:r>
              <a:rPr kumimoji="1" lang="ja-JP" altLang="en-US" sz="1400">
                <a:solidFill>
                  <a:schemeClr val="tx1">
                    <a:lumMod val="95000"/>
                    <a:lumOff val="5000"/>
                  </a:schemeClr>
                </a:solidFill>
              </a:rPr>
              <a:t>タンパク質と核酸・リガンドの相互作用の予測</a:t>
            </a:r>
            <a:endParaRPr kumimoji="1" lang="ja-JP" altLang="en-US" sz="14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5038760E-17AE-EF13-EA90-39E6DA45E722}"/>
              </a:ext>
            </a:extLst>
          </p:cNvPr>
          <p:cNvSpPr txBox="1"/>
          <p:nvPr/>
        </p:nvSpPr>
        <p:spPr>
          <a:xfrm>
            <a:off x="45720" y="1057021"/>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タンパク質・核酸自体の構造予測とリガンドの位置の予測</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82215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27A9-2DF7-8ED0-26FB-EC50DC6D03A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4504635-1FDA-19E9-19B4-E30B27747A8F}"/>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8A1B43DA-0FA9-1E05-2EDB-545724B0CA0B}"/>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DB7D00A9-9652-18BB-A762-87B8A09F425D}"/>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sp>
        <p:nvSpPr>
          <p:cNvPr id="8" name="テキスト ボックス 7">
            <a:extLst>
              <a:ext uri="{FF2B5EF4-FFF2-40B4-BE49-F238E27FC236}">
                <a16:creationId xmlns:a16="http://schemas.microsoft.com/office/drawing/2014/main" id="{5845A7B8-B592-626C-BB97-EBB544995273}"/>
              </a:ext>
            </a:extLst>
          </p:cNvPr>
          <p:cNvSpPr txBox="1"/>
          <p:nvPr/>
        </p:nvSpPr>
        <p:spPr>
          <a:xfrm>
            <a:off x="45720" y="848300"/>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イオン・共有結合修飾の予測</a:t>
            </a:r>
            <a:endParaRPr kumimoji="1" lang="en-US" altLang="ja-JP" sz="1400" dirty="0">
              <a:solidFill>
                <a:schemeClr val="tx1">
                  <a:lumMod val="95000"/>
                  <a:lumOff val="5000"/>
                </a:schemeClr>
              </a:solidFill>
            </a:endParaRPr>
          </a:p>
        </p:txBody>
      </p:sp>
      <p:pic>
        <p:nvPicPr>
          <p:cNvPr id="2" name="Picture 2" descr="Extended Data Fig. 8">
            <a:extLst>
              <a:ext uri="{FF2B5EF4-FFF2-40B4-BE49-F238E27FC236}">
                <a16:creationId xmlns:a16="http://schemas.microsoft.com/office/drawing/2014/main" id="{855D6C55-7CE2-BF30-D0D9-3D1AC3E9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84" y="1162860"/>
            <a:ext cx="8945292" cy="243510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54B5F6A-BC91-CC44-2388-2EFD586C0BA6}"/>
              </a:ext>
            </a:extLst>
          </p:cNvPr>
          <p:cNvSpPr txBox="1"/>
          <p:nvPr/>
        </p:nvSpPr>
        <p:spPr>
          <a:xfrm>
            <a:off x="44551" y="3617074"/>
            <a:ext cx="8596089" cy="369332"/>
          </a:xfrm>
          <a:prstGeom prst="rect">
            <a:avLst/>
          </a:prstGeom>
          <a:noFill/>
        </p:spPr>
        <p:txBody>
          <a:bodyPr wrap="square" rtlCol="0">
            <a:spAutoFit/>
          </a:bodyPr>
          <a:lstStyle/>
          <a:p>
            <a:r>
              <a:rPr kumimoji="1" lang="ja-JP" altLang="en-US">
                <a:solidFill>
                  <a:schemeClr val="tx1">
                    <a:lumMod val="95000"/>
                    <a:lumOff val="5000"/>
                  </a:schemeClr>
                </a:solidFill>
              </a:rPr>
              <a:t>予測の具体例</a:t>
            </a:r>
            <a:r>
              <a:rPr kumimoji="1" lang="en-US" altLang="ja-JP" dirty="0">
                <a:solidFill>
                  <a:schemeClr val="tx1">
                    <a:lumMod val="95000"/>
                    <a:lumOff val="5000"/>
                  </a:schemeClr>
                </a:solidFill>
              </a:rPr>
              <a:t>(PDB7T82) </a:t>
            </a:r>
          </a:p>
        </p:txBody>
      </p:sp>
      <p:sp>
        <p:nvSpPr>
          <p:cNvPr id="4" name="正方形/長方形 3">
            <a:extLst>
              <a:ext uri="{FF2B5EF4-FFF2-40B4-BE49-F238E27FC236}">
                <a16:creationId xmlns:a16="http://schemas.microsoft.com/office/drawing/2014/main" id="{E080AA4C-ECA6-265D-1EEF-4810B4C27C4D}"/>
              </a:ext>
            </a:extLst>
          </p:cNvPr>
          <p:cNvSpPr/>
          <p:nvPr/>
        </p:nvSpPr>
        <p:spPr>
          <a:xfrm>
            <a:off x="44551" y="364874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Picture 2" descr="Fig. 4">
            <a:extLst>
              <a:ext uri="{FF2B5EF4-FFF2-40B4-BE49-F238E27FC236}">
                <a16:creationId xmlns:a16="http://schemas.microsoft.com/office/drawing/2014/main" id="{42FEFEB4-1410-E8D0-A28D-560B234ABB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352" r="85271"/>
          <a:stretch/>
        </p:blipFill>
        <p:spPr bwMode="auto">
          <a:xfrm>
            <a:off x="491475" y="4308143"/>
            <a:ext cx="1266987" cy="25692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g. 4">
            <a:extLst>
              <a:ext uri="{FF2B5EF4-FFF2-40B4-BE49-F238E27FC236}">
                <a16:creationId xmlns:a16="http://schemas.microsoft.com/office/drawing/2014/main" id="{F2CD9389-371F-7523-B508-8F32BAE874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74" t="67352"/>
          <a:stretch/>
        </p:blipFill>
        <p:spPr bwMode="auto">
          <a:xfrm>
            <a:off x="2136809" y="4301163"/>
            <a:ext cx="6892571" cy="25692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0F169A-770B-1F8B-7A49-CA68264C3A0B}"/>
              </a:ext>
            </a:extLst>
          </p:cNvPr>
          <p:cNvSpPr txBox="1"/>
          <p:nvPr/>
        </p:nvSpPr>
        <p:spPr>
          <a:xfrm>
            <a:off x="34925" y="3993386"/>
            <a:ext cx="236539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残基ごとの信頼性予測</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FE876D08-7F57-0CA1-E8F5-0C3F9FE3A64C}"/>
              </a:ext>
            </a:extLst>
          </p:cNvPr>
          <p:cNvSpPr txBox="1"/>
          <p:nvPr/>
        </p:nvSpPr>
        <p:spPr>
          <a:xfrm>
            <a:off x="2400316" y="3995669"/>
            <a:ext cx="66290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サブユニット間の境界面の信頼性予測と実際の誤差</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59915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CADF-9D10-BE19-0D21-3B00A1CCE2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7E21ED-44EA-D86D-5617-39C61429C2A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359E2F-BBBD-6998-1EF7-F5FFCDC7E820}"/>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5C357EE9-020F-7228-C967-BF15F6D73EEC}"/>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066966C6-F3D7-1C11-BDD2-92BD7F4746A2}"/>
              </a:ext>
            </a:extLst>
          </p:cNvPr>
          <p:cNvSpPr txBox="1"/>
          <p:nvPr/>
        </p:nvSpPr>
        <p:spPr>
          <a:xfrm>
            <a:off x="1392174" y="4038054"/>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en-US" altLang="ja-JP" dirty="0"/>
              <a:t>Model limitation</a:t>
            </a:r>
            <a:endParaRPr lang="ja-JP" altLang="en-US" dirty="0"/>
          </a:p>
        </p:txBody>
      </p:sp>
      <p:sp>
        <p:nvSpPr>
          <p:cNvPr id="2" name="テキスト ボックス 1">
            <a:extLst>
              <a:ext uri="{FF2B5EF4-FFF2-40B4-BE49-F238E27FC236}">
                <a16:creationId xmlns:a16="http://schemas.microsoft.com/office/drawing/2014/main" id="{E2836902-576F-C08A-968F-3FFFE7DC28BD}"/>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726309A9-A4F5-FE7A-9BC7-14F7CAC71365}"/>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82D478AB-BE27-4E85-D381-ECCF825EEF9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2BD325A0-16FD-D333-3239-F6CF7B597268}"/>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1BA2D2AE-77E5-2C3E-7A95-DE871089AA08}"/>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45423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D003-4CEE-3DC8-B02E-A5891C924605}"/>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C6C452D3-87A4-4012-6A99-5E2594092D9F}"/>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0144B3AD-D09A-3449-6CE9-653FD56F0950}"/>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2F7FAD61-A8E7-A4BA-0F44-0DD1DF2388A2}"/>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Model limitation</a:t>
            </a:r>
            <a:endParaRPr kumimoji="1" lang="ja-JP" altLang="en-US" sz="2200" b="1" dirty="0"/>
          </a:p>
        </p:txBody>
      </p:sp>
      <p:sp>
        <p:nvSpPr>
          <p:cNvPr id="8" name="テキスト ボックス 7">
            <a:extLst>
              <a:ext uri="{FF2B5EF4-FFF2-40B4-BE49-F238E27FC236}">
                <a16:creationId xmlns:a16="http://schemas.microsoft.com/office/drawing/2014/main" id="{C0F8CA0B-FFB8-6F87-C256-5D4C3C16C2AD}"/>
              </a:ext>
            </a:extLst>
          </p:cNvPr>
          <p:cNvSpPr txBox="1"/>
          <p:nvPr/>
        </p:nvSpPr>
        <p:spPr>
          <a:xfrm>
            <a:off x="45720" y="848300"/>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イオン・共有結合修飾の予測</a:t>
            </a:r>
            <a:endParaRPr kumimoji="1" lang="en-US" altLang="ja-JP" sz="1400" dirty="0">
              <a:solidFill>
                <a:schemeClr val="tx1">
                  <a:lumMod val="95000"/>
                  <a:lumOff val="5000"/>
                </a:schemeClr>
              </a:solidFill>
            </a:endParaRPr>
          </a:p>
        </p:txBody>
      </p:sp>
      <p:pic>
        <p:nvPicPr>
          <p:cNvPr id="2" name="Picture 2" descr="Extended Data Fig. 8">
            <a:extLst>
              <a:ext uri="{FF2B5EF4-FFF2-40B4-BE49-F238E27FC236}">
                <a16:creationId xmlns:a16="http://schemas.microsoft.com/office/drawing/2014/main" id="{442C1C8A-DE07-421B-3472-3CD918E81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84" y="1162860"/>
            <a:ext cx="8945292" cy="243510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763DC8C-E7C8-1AC2-43E8-470B577E0ED1}"/>
              </a:ext>
            </a:extLst>
          </p:cNvPr>
          <p:cNvSpPr txBox="1"/>
          <p:nvPr/>
        </p:nvSpPr>
        <p:spPr>
          <a:xfrm>
            <a:off x="44551" y="3617074"/>
            <a:ext cx="8596089" cy="369332"/>
          </a:xfrm>
          <a:prstGeom prst="rect">
            <a:avLst/>
          </a:prstGeom>
          <a:noFill/>
        </p:spPr>
        <p:txBody>
          <a:bodyPr wrap="square" rtlCol="0">
            <a:spAutoFit/>
          </a:bodyPr>
          <a:lstStyle/>
          <a:p>
            <a:r>
              <a:rPr kumimoji="1" lang="ja-JP" altLang="en-US">
                <a:solidFill>
                  <a:schemeClr val="tx1">
                    <a:lumMod val="95000"/>
                    <a:lumOff val="5000"/>
                  </a:schemeClr>
                </a:solidFill>
              </a:rPr>
              <a:t>予測の具体例</a:t>
            </a:r>
            <a:r>
              <a:rPr kumimoji="1" lang="en-US" altLang="ja-JP" dirty="0">
                <a:solidFill>
                  <a:schemeClr val="tx1">
                    <a:lumMod val="95000"/>
                    <a:lumOff val="5000"/>
                  </a:schemeClr>
                </a:solidFill>
              </a:rPr>
              <a:t>(PDB7T82) </a:t>
            </a:r>
          </a:p>
        </p:txBody>
      </p:sp>
      <p:sp>
        <p:nvSpPr>
          <p:cNvPr id="4" name="正方形/長方形 3">
            <a:extLst>
              <a:ext uri="{FF2B5EF4-FFF2-40B4-BE49-F238E27FC236}">
                <a16:creationId xmlns:a16="http://schemas.microsoft.com/office/drawing/2014/main" id="{E739358F-291C-F689-141D-46E1904B111E}"/>
              </a:ext>
            </a:extLst>
          </p:cNvPr>
          <p:cNvSpPr/>
          <p:nvPr/>
        </p:nvSpPr>
        <p:spPr>
          <a:xfrm>
            <a:off x="44551" y="364874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Picture 2" descr="Fig. 4">
            <a:extLst>
              <a:ext uri="{FF2B5EF4-FFF2-40B4-BE49-F238E27FC236}">
                <a16:creationId xmlns:a16="http://schemas.microsoft.com/office/drawing/2014/main" id="{39FF0994-0AF5-2C4A-2FB2-063DD3560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352" r="85271"/>
          <a:stretch/>
        </p:blipFill>
        <p:spPr bwMode="auto">
          <a:xfrm>
            <a:off x="491475" y="4308143"/>
            <a:ext cx="1266987" cy="25692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g. 4">
            <a:extLst>
              <a:ext uri="{FF2B5EF4-FFF2-40B4-BE49-F238E27FC236}">
                <a16:creationId xmlns:a16="http://schemas.microsoft.com/office/drawing/2014/main" id="{6BADB170-6DFB-4E65-2A49-1F071E0ED8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74" t="67352"/>
          <a:stretch/>
        </p:blipFill>
        <p:spPr bwMode="auto">
          <a:xfrm>
            <a:off x="2136809" y="4301163"/>
            <a:ext cx="6892571" cy="25692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1907330C-B0D9-C57A-E2F7-E7A7B4E86F4E}"/>
              </a:ext>
            </a:extLst>
          </p:cNvPr>
          <p:cNvSpPr txBox="1"/>
          <p:nvPr/>
        </p:nvSpPr>
        <p:spPr>
          <a:xfrm>
            <a:off x="34925" y="3993386"/>
            <a:ext cx="236539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残基ごとの信頼性予測</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55BB1F3-CB13-0D42-BAFB-D9E7BFD2EE26}"/>
              </a:ext>
            </a:extLst>
          </p:cNvPr>
          <p:cNvSpPr txBox="1"/>
          <p:nvPr/>
        </p:nvSpPr>
        <p:spPr>
          <a:xfrm>
            <a:off x="2400316" y="3995669"/>
            <a:ext cx="66290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サブユニット間の境界面の信頼性予測と実際の誤差</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9693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B1F5-8871-23E1-BC33-9CE116DC9F4B}"/>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F02252E-2458-B5AA-A278-D9621DFD1F8A}"/>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40332AAB-8657-DB10-43D0-90F9D37D380C}"/>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42F5E237-3D71-CF68-A56E-42205020FFA2}"/>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B085A30-7ED7-C106-2B29-1C5EEDE31800}"/>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9FD5AC27-056C-48A9-995B-FA26753FF7E1}"/>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E5C39D31-9786-D63B-BD09-2ACA6CD05B2C}"/>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B546D8E2-F38C-5C11-F849-BA81C42DC57B}"/>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9540B5B2-9BAA-C67C-55AF-B7F952E0D381}"/>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3E359316-ADF5-9D13-05EB-FF3FD10E055E}"/>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48B6EAD-C6C4-AEAE-88CD-E32E602BEC6C}"/>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146801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33194" y="27391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61193" y="27554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23274" y="4655207"/>
            <a:ext cx="2119746" cy="523220"/>
          </a:xfrm>
          <a:prstGeom prst="rect">
            <a:avLst/>
          </a:prstGeom>
          <a:noFill/>
        </p:spPr>
        <p:txBody>
          <a:bodyPr wrap="square" rtlCol="0">
            <a:spAutoFit/>
          </a:bodyPr>
          <a:lstStyle/>
          <a:p>
            <a:pPr algn="ctr"/>
            <a:r>
              <a:rPr lang="en-US" altLang="ja-JP" sz="16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699686" y="3654136"/>
            <a:ext cx="7367668" cy="31071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42400" y="35069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60228" y="3162763"/>
            <a:ext cx="7367668" cy="307777"/>
          </a:xfrm>
          <a:prstGeom prst="rect">
            <a:avLst/>
          </a:prstGeom>
          <a:noFill/>
        </p:spPr>
        <p:txBody>
          <a:bodyPr wrap="square">
            <a:spAutoFit/>
          </a:bodyPr>
          <a:lstStyle/>
          <a:p>
            <a:r>
              <a:rPr lang="ja-JP" altLang="en-US" sz="1400" dirty="0"/>
              <a:t>タンパク質の構造予測・タンパク質設計などに取り組んできた。</a:t>
            </a:r>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22117" r="31150" b="54093"/>
          <a:stretch/>
        </p:blipFill>
        <p:spPr>
          <a:xfrm>
            <a:off x="73893" y="462932"/>
            <a:ext cx="6251719" cy="203555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 y="31563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5" name="テキスト ボックス 4">
            <a:extLst>
              <a:ext uri="{FF2B5EF4-FFF2-40B4-BE49-F238E27FC236}">
                <a16:creationId xmlns:a16="http://schemas.microsoft.com/office/drawing/2014/main" id="{49615336-8500-40CB-5DD7-2F773A740AD9}"/>
              </a:ext>
            </a:extLst>
          </p:cNvPr>
          <p:cNvSpPr txBox="1"/>
          <p:nvPr/>
        </p:nvSpPr>
        <p:spPr>
          <a:xfrm>
            <a:off x="6822360" y="2249429"/>
            <a:ext cx="2250203" cy="307777"/>
          </a:xfrm>
          <a:prstGeom prst="rect">
            <a:avLst/>
          </a:prstGeom>
          <a:noFill/>
        </p:spPr>
        <p:txBody>
          <a:bodyPr wrap="square">
            <a:spAutoFit/>
          </a:bodyPr>
          <a:lstStyle/>
          <a:p>
            <a:pPr algn="ctr"/>
            <a:r>
              <a:rPr lang="en-US" altLang="ja-JP" sz="1400" dirty="0"/>
              <a:t>Science 2024.3.7</a:t>
            </a:r>
            <a:r>
              <a:rPr lang="ja-JP" altLang="en-US" sz="1400" dirty="0"/>
              <a:t>号掲載</a:t>
            </a:r>
          </a:p>
        </p:txBody>
      </p:sp>
      <p:pic>
        <p:nvPicPr>
          <p:cNvPr id="6" name="Picture 4">
            <a:extLst>
              <a:ext uri="{FF2B5EF4-FFF2-40B4-BE49-F238E27FC236}">
                <a16:creationId xmlns:a16="http://schemas.microsoft.com/office/drawing/2014/main" id="{58071C23-2F62-49A5-FE9C-FD0155CFE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826" y="542792"/>
            <a:ext cx="1351270" cy="17199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F618C-3FE1-B382-CB8E-3C00410C4E7A}"/>
              </a:ext>
            </a:extLst>
          </p:cNvPr>
          <p:cNvSpPr txBox="1"/>
          <p:nvPr/>
        </p:nvSpPr>
        <p:spPr>
          <a:xfrm>
            <a:off x="1699686" y="3840638"/>
            <a:ext cx="5952924" cy="333489"/>
          </a:xfrm>
          <a:prstGeom prst="rect">
            <a:avLst/>
          </a:prstGeom>
          <a:noFill/>
        </p:spPr>
        <p:txBody>
          <a:bodyPr wrap="square">
            <a:spAutoFit/>
          </a:bodyPr>
          <a:lstStyle/>
          <a:p>
            <a:pPr>
              <a:lnSpc>
                <a:spcPct val="150000"/>
              </a:lnSpc>
            </a:pPr>
            <a:r>
              <a:rPr lang="en-US" altLang="ja-JP" sz="1200" dirty="0"/>
              <a:t>1962</a:t>
            </a:r>
            <a:r>
              <a:rPr lang="ja-JP" altLang="en-US" sz="1200" dirty="0"/>
              <a:t>年生まれ</a:t>
            </a:r>
            <a:r>
              <a:rPr lang="en-US" altLang="ja-JP" sz="1200" dirty="0"/>
              <a:t>(62</a:t>
            </a:r>
            <a:r>
              <a:rPr lang="ja-JP" altLang="en-US" sz="1200" dirty="0"/>
              <a:t>歳</a:t>
            </a:r>
            <a:r>
              <a:rPr lang="en-US" altLang="ja-JP" sz="1200" dirty="0"/>
              <a:t>)</a:t>
            </a:r>
          </a:p>
        </p:txBody>
      </p:sp>
      <p:sp>
        <p:nvSpPr>
          <p:cNvPr id="20" name="テキスト ボックス 19">
            <a:extLst>
              <a:ext uri="{FF2B5EF4-FFF2-40B4-BE49-F238E27FC236}">
                <a16:creationId xmlns:a16="http://schemas.microsoft.com/office/drawing/2014/main" id="{221730A7-565C-6B3E-EB4E-F24559A73A57}"/>
              </a:ext>
            </a:extLst>
          </p:cNvPr>
          <p:cNvSpPr txBox="1"/>
          <p:nvPr/>
        </p:nvSpPr>
        <p:spPr>
          <a:xfrm>
            <a:off x="1768808" y="4831984"/>
            <a:ext cx="618358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(2000) “Rosetta in CASP4: Progress in ab initio protein structure prediction”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タンパク質の立体構造予測手法</a:t>
            </a:r>
            <a:r>
              <a:rPr kumimoji="0" lang="en-US" altLang="ja-JP" sz="1200" b="0" i="0" u="none" strike="noStrike" kern="1200" cap="none" spc="0" normalizeH="0" baseline="0" noProof="0" dirty="0">
                <a:ln>
                  <a:noFill/>
                </a:ln>
                <a:solidFill>
                  <a:prstClr val="black"/>
                </a:solidFill>
                <a:effectLst/>
                <a:uLnTx/>
                <a:uFillTx/>
                <a:latin typeface="Arial"/>
                <a:cs typeface="+mn-cs"/>
              </a:rPr>
              <a:t>Rosetta</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5" name="テキスト ボックス 24">
            <a:extLst>
              <a:ext uri="{FF2B5EF4-FFF2-40B4-BE49-F238E27FC236}">
                <a16:creationId xmlns:a16="http://schemas.microsoft.com/office/drawing/2014/main" id="{44F81A6C-0CCF-C63D-F4B4-C7C172701F76}"/>
              </a:ext>
            </a:extLst>
          </p:cNvPr>
          <p:cNvSpPr txBox="1"/>
          <p:nvPr/>
        </p:nvSpPr>
        <p:spPr>
          <a:xfrm>
            <a:off x="1768808" y="4222910"/>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(1989) </a:t>
            </a:r>
            <a:r>
              <a:rPr kumimoji="0" lang="ja-JP" altLang="en-US" sz="1200" b="0" i="0" u="none" strike="noStrike" kern="1200" cap="none" spc="0" normalizeH="0" baseline="0" noProof="0" dirty="0">
                <a:ln>
                  <a:noFill/>
                </a:ln>
                <a:solidFill>
                  <a:prstClr val="black"/>
                </a:solidFill>
                <a:effectLst/>
                <a:uLnTx/>
                <a:uFillTx/>
                <a:latin typeface="Arial"/>
                <a:cs typeface="+mn-cs"/>
              </a:rPr>
              <a:t>博士号取得 </a:t>
            </a:r>
            <a:r>
              <a:rPr kumimoji="0" lang="en-US" altLang="ja-JP" sz="1200" b="0" i="0" u="none" strike="noStrike" kern="1200" cap="none" spc="0" normalizeH="0" baseline="0" noProof="0" dirty="0">
                <a:ln>
                  <a:noFill/>
                </a:ln>
                <a:solidFill>
                  <a:prstClr val="black"/>
                </a:solidFill>
                <a:effectLst/>
                <a:uLnTx/>
                <a:uFillTx/>
                <a:latin typeface="Arial"/>
                <a:cs typeface="+mn-cs"/>
              </a:rPr>
              <a:t>(</a:t>
            </a:r>
            <a:r>
              <a:rPr kumimoji="0" lang="ja-JP" altLang="en-US" sz="1200" b="0" i="0" u="none" strike="noStrike" kern="1200" cap="none" spc="0" normalizeH="0" baseline="0" noProof="0" dirty="0">
                <a:ln>
                  <a:noFill/>
                </a:ln>
                <a:solidFill>
                  <a:prstClr val="black"/>
                </a:solidFill>
                <a:effectLst/>
                <a:uLnTx/>
                <a:uFillTx/>
                <a:latin typeface="Arial"/>
                <a:cs typeface="+mn-cs"/>
              </a:rPr>
              <a:t>カリフォルニア大学バークレー校</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生化学</a:t>
            </a:r>
            <a:r>
              <a:rPr kumimoji="0" lang="en-US" altLang="ja-JP" sz="1200" b="0" i="0" u="none" strike="noStrike" kern="1200" cap="none" spc="0" normalizeH="0" baseline="0" noProof="0" dirty="0">
                <a:ln>
                  <a:noFill/>
                </a:ln>
                <a:solidFill>
                  <a:prstClr val="black"/>
                </a:solidFill>
                <a:effectLst/>
                <a:uLnTx/>
                <a:uFillTx/>
                <a:latin typeface="Arial"/>
                <a:cs typeface="+mn-cs"/>
              </a:rPr>
              <a:t>)</a:t>
            </a:r>
            <a:endParaRPr lang="ja-JP" altLang="en-US" dirty="0"/>
          </a:p>
        </p:txBody>
      </p:sp>
      <p:sp>
        <p:nvSpPr>
          <p:cNvPr id="26" name="テキスト ボックス 25">
            <a:extLst>
              <a:ext uri="{FF2B5EF4-FFF2-40B4-BE49-F238E27FC236}">
                <a16:creationId xmlns:a16="http://schemas.microsoft.com/office/drawing/2014/main" id="{7917DB24-894E-BA18-9ACC-B24A34691CFC}"/>
              </a:ext>
            </a:extLst>
          </p:cNvPr>
          <p:cNvSpPr txBox="1"/>
          <p:nvPr/>
        </p:nvSpPr>
        <p:spPr>
          <a:xfrm>
            <a:off x="1768808" y="5321187"/>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21</a:t>
            </a:r>
            <a:r>
              <a:rPr kumimoji="0" lang="en-US" altLang="ja-JP" sz="1200" b="0" i="0" u="none" strike="noStrike" kern="1200" cap="none" spc="0" normalizeH="0" baseline="0" noProof="0" dirty="0">
                <a:ln>
                  <a:noFill/>
                </a:ln>
                <a:solidFill>
                  <a:prstClr val="black"/>
                </a:solidFill>
                <a:effectLst/>
                <a:uLnTx/>
                <a:uFillTx/>
                <a:latin typeface="Arial"/>
                <a:cs typeface="+mn-cs"/>
              </a:rPr>
              <a:t>) “Accurate prediction of protein structures and interactions using a three-track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の性能を再現することを目的として</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立体構造予測手法</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7" name="テキスト ボックス 26">
            <a:extLst>
              <a:ext uri="{FF2B5EF4-FFF2-40B4-BE49-F238E27FC236}">
                <a16:creationId xmlns:a16="http://schemas.microsoft.com/office/drawing/2014/main" id="{75A96CA0-233F-53A5-4D89-D54C18B92F83}"/>
              </a:ext>
            </a:extLst>
          </p:cNvPr>
          <p:cNvSpPr txBox="1"/>
          <p:nvPr/>
        </p:nvSpPr>
        <p:spPr>
          <a:xfrm>
            <a:off x="1768808" y="5810390"/>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23</a:t>
            </a:r>
            <a:r>
              <a:rPr kumimoji="0" lang="en-US" altLang="ja-JP" sz="1200" b="0" i="0" u="none" strike="noStrike" kern="1200" cap="none" spc="0" normalizeH="0" baseline="0" noProof="0" dirty="0">
                <a:ln>
                  <a:noFill/>
                </a:ln>
                <a:solidFill>
                  <a:prstClr val="black"/>
                </a:solidFill>
                <a:effectLst/>
                <a:uLnTx/>
                <a:uFillTx/>
                <a:latin typeface="Arial"/>
                <a:cs typeface="+mn-cs"/>
              </a:rPr>
              <a:t>) “De novo design of protein structure and function with </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en-US" altLang="ja-JP" sz="1200" b="0" i="0" u="none" strike="noStrike" kern="1200" cap="none" spc="0" normalizeH="0" baseline="0" noProof="0" dirty="0">
                <a:ln>
                  <a:noFill/>
                </a:ln>
                <a:solidFill>
                  <a:prstClr val="black"/>
                </a:solidFill>
                <a:effectLst/>
                <a:uLnTx/>
                <a:uFillTx/>
                <a:latin typeface="Arial"/>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を拡散モデルに応用したタンパク質設計</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9" name="テキスト ボックス 28">
            <a:extLst>
              <a:ext uri="{FF2B5EF4-FFF2-40B4-BE49-F238E27FC236}">
                <a16:creationId xmlns:a16="http://schemas.microsoft.com/office/drawing/2014/main" id="{27A91697-1A86-82FE-7628-95F698B12A19}"/>
              </a:ext>
            </a:extLst>
          </p:cNvPr>
          <p:cNvSpPr txBox="1"/>
          <p:nvPr/>
        </p:nvSpPr>
        <p:spPr>
          <a:xfrm>
            <a:off x="1768808" y="4527447"/>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(1993) </a:t>
            </a:r>
            <a:r>
              <a:rPr kumimoji="0" lang="ja-JP" altLang="en-US" sz="1200" b="0" i="0" u="none" strike="noStrike" kern="1200" cap="none" spc="0" normalizeH="0" baseline="0" noProof="0" dirty="0">
                <a:ln>
                  <a:noFill/>
                </a:ln>
                <a:solidFill>
                  <a:prstClr val="black"/>
                </a:solidFill>
                <a:effectLst/>
                <a:uLnTx/>
                <a:uFillTx/>
                <a:latin typeface="Arial"/>
                <a:cs typeface="+mn-cs"/>
              </a:rPr>
              <a:t>ワシントン大学で研究を開始</a:t>
            </a:r>
            <a:endParaRPr lang="ja-JP" altLang="en-US" dirty="0"/>
          </a:p>
        </p:txBody>
      </p:sp>
      <p:sp>
        <p:nvSpPr>
          <p:cNvPr id="30" name="テキスト ボックス 29">
            <a:extLst>
              <a:ext uri="{FF2B5EF4-FFF2-40B4-BE49-F238E27FC236}">
                <a16:creationId xmlns:a16="http://schemas.microsoft.com/office/drawing/2014/main" id="{53FE210D-C0F8-9B3D-DB82-1C205312C7E9}"/>
              </a:ext>
            </a:extLst>
          </p:cNvPr>
          <p:cNvSpPr txBox="1"/>
          <p:nvPr/>
        </p:nvSpPr>
        <p:spPr>
          <a:xfrm>
            <a:off x="1768808" y="6299594"/>
            <a:ext cx="715908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a:t>
            </a:r>
            <a:r>
              <a:rPr lang="en-US" altLang="ja-JP" sz="1200" dirty="0">
                <a:solidFill>
                  <a:prstClr val="black"/>
                </a:solidFill>
                <a:latin typeface="Arial"/>
              </a:rPr>
              <a:t> </a:t>
            </a:r>
            <a:r>
              <a:rPr kumimoji="0" lang="en-US" altLang="ja-JP" sz="1200" b="0" i="0" u="none" strike="noStrike" kern="1200" cap="none" spc="0" normalizeH="0" baseline="0" noProof="0" dirty="0">
                <a:ln>
                  <a:noFill/>
                </a:ln>
                <a:solidFill>
                  <a:prstClr val="black"/>
                </a:solidFill>
                <a:effectLst/>
                <a:uLnTx/>
                <a:uFillTx/>
                <a:latin typeface="Arial"/>
                <a:cs typeface="+mn-cs"/>
              </a:rPr>
              <a:t>”for computational protein design”</a:t>
            </a:r>
          </a:p>
        </p:txBody>
      </p:sp>
    </p:spTree>
    <p:extLst>
      <p:ext uri="{BB962C8B-B14F-4D97-AF65-F5344CB8AC3E}">
        <p14:creationId xmlns:p14="http://schemas.microsoft.com/office/powerpoint/2010/main" val="273216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963032"/>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24627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8316727"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タンパク質単体についてはアミノ酸配列から高い精度で立体構造予測が可能となったが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生体内では</a:t>
            </a:r>
            <a:r>
              <a:rPr kumimoji="1" lang="ja-JP" altLang="en-US" sz="1600" dirty="0">
                <a:solidFill>
                  <a:schemeClr val="tx1">
                    <a:lumMod val="85000"/>
                    <a:lumOff val="15000"/>
                  </a:schemeClr>
                </a:solidFill>
              </a:rPr>
              <a:t>核酸・低分子などと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963032"/>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755834" y="3246271"/>
            <a:ext cx="5662721" cy="830997"/>
          </a:xfrm>
          <a:prstGeom prst="rect">
            <a:avLst/>
          </a:prstGeom>
          <a:noFill/>
        </p:spPr>
        <p:txBody>
          <a:bodyPr wrap="square" rtlCol="0">
            <a:spAutoFit/>
          </a:bodyPr>
          <a:lstStyle/>
          <a:p>
            <a:r>
              <a:rPr kumimoji="1" lang="ja-JP" altLang="en-US" sz="1600" dirty="0">
                <a:solidFill>
                  <a:schemeClr val="tx1">
                    <a:lumMod val="85000"/>
                    <a:lumOff val="15000"/>
                  </a:schemeClr>
                </a:solidFill>
              </a:rPr>
              <a:t>複合体構造予測モデル</a:t>
            </a:r>
            <a:r>
              <a:rPr kumimoji="1" lang="en-US" altLang="ja-JP" sz="1600" dirty="0">
                <a:solidFill>
                  <a:schemeClr val="tx1">
                    <a:lumMod val="85000"/>
                    <a:lumOff val="15000"/>
                  </a:schemeClr>
                </a:solidFill>
              </a:rPr>
              <a:t>AlphaFold3</a:t>
            </a:r>
            <a:r>
              <a:rPr kumimoji="1" lang="ja-JP" altLang="en-US" sz="1600" dirty="0">
                <a:solidFill>
                  <a:schemeClr val="tx1">
                    <a:lumMod val="85000"/>
                    <a:lumOff val="15000"/>
                  </a:schemeClr>
                </a:solidFill>
              </a:rPr>
              <a:t>を開発</a:t>
            </a:r>
            <a:endParaRPr kumimoji="1" lang="en-US" altLang="ja-JP" sz="1600" dirty="0">
              <a:solidFill>
                <a:schemeClr val="tx1">
                  <a:lumMod val="85000"/>
                  <a:lumOff val="15000"/>
                </a:schemeClr>
              </a:solidFill>
            </a:endParaRPr>
          </a:p>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拡散モデルによる生成に変更</a:t>
            </a:r>
            <a:endParaRPr kumimoji="1" lang="en-US" altLang="ja-JP" sz="1600" dirty="0">
              <a:solidFill>
                <a:srgbClr val="3965B5"/>
              </a:solidFill>
            </a:endParaRP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755834" y="4439534"/>
            <a:ext cx="5467413" cy="338554"/>
          </a:xfrm>
          <a:prstGeom prst="rect">
            <a:avLst/>
          </a:prstGeom>
          <a:noFill/>
        </p:spPr>
        <p:txBody>
          <a:bodyPr wrap="square" rtlCol="0">
            <a:spAutoFit/>
          </a:bodyPr>
          <a:lstStyle/>
          <a:p>
            <a:r>
              <a:rPr kumimoji="1" lang="ja-JP" altLang="en-US" sz="1600" dirty="0">
                <a:solidFill>
                  <a:schemeClr val="tx1">
                    <a:lumMod val="95000"/>
                    <a:lumOff val="5000"/>
                  </a:schemeClr>
                </a:solidFill>
              </a:rPr>
              <a:t>既存モデルを上回る複合体構造予測性能を示した。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r>
              <a:rPr kumimoji="1" lang="en-US" altLang="ja-JP" sz="2200" b="1" dirty="0"/>
              <a:t> (RF)</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B076CDD5-0D67-7CB2-B957-F420986331AC}"/>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9EA7CF70-7438-3EE3-1D11-3597C4073D15}"/>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28F2EBC4-2E69-55F1-6E1E-D745D63DDEE9}"/>
              </a:ext>
            </a:extLst>
          </p:cNvPr>
          <p:cNvSpPr txBox="1"/>
          <p:nvPr/>
        </p:nvSpPr>
        <p:spPr>
          <a:xfrm>
            <a:off x="167292" y="3311261"/>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5520A952-A8E0-2F10-3721-C6356BCB2A87}"/>
              </a:ext>
            </a:extLst>
          </p:cNvPr>
          <p:cNvSpPr/>
          <p:nvPr/>
        </p:nvSpPr>
        <p:spPr>
          <a:xfrm>
            <a:off x="95291" y="3327538"/>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AAA1830-CA8C-16B7-0418-257E344967B1}"/>
              </a:ext>
            </a:extLst>
          </p:cNvPr>
          <p:cNvSpPr txBox="1"/>
          <p:nvPr/>
        </p:nvSpPr>
        <p:spPr>
          <a:xfrm>
            <a:off x="85725" y="841567"/>
            <a:ext cx="817230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2021</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の発表後に</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らが発表したタンパク質構造予測モデル</a:t>
            </a:r>
            <a:endParaRPr kumimoji="1" lang="en-US" altLang="ja-JP" sz="1400" dirty="0">
              <a:solidFill>
                <a:schemeClr val="tx1">
                  <a:lumMod val="95000"/>
                  <a:lumOff val="5000"/>
                </a:schemeClr>
              </a:solidFill>
            </a:endParaRPr>
          </a:p>
        </p:txBody>
      </p:sp>
      <p:pic>
        <p:nvPicPr>
          <p:cNvPr id="10" name="Picture 2">
            <a:extLst>
              <a:ext uri="{FF2B5EF4-FFF2-40B4-BE49-F238E27FC236}">
                <a16:creationId xmlns:a16="http://schemas.microsoft.com/office/drawing/2014/main" id="{6899DC8C-4FD5-4A90-115F-824D29A3AB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78"/>
          <a:stretch/>
        </p:blipFill>
        <p:spPr bwMode="auto">
          <a:xfrm>
            <a:off x="1321015" y="3635427"/>
            <a:ext cx="6203735" cy="2670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CAC9BD2-50D5-9ABE-25C8-624D5A402EDB}"/>
              </a:ext>
            </a:extLst>
          </p:cNvPr>
          <p:cNvSpPr txBox="1"/>
          <p:nvPr/>
        </p:nvSpPr>
        <p:spPr>
          <a:xfrm>
            <a:off x="85725" y="1637571"/>
            <a:ext cx="314320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らの以前のモデルを超え</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に次ぐ性能になった。</a:t>
            </a:r>
            <a:endParaRPr kumimoji="1" lang="en-US" altLang="ja-JP" sz="1400" dirty="0">
              <a:solidFill>
                <a:schemeClr val="tx1">
                  <a:lumMod val="95000"/>
                  <a:lumOff val="5000"/>
                </a:schemeClr>
              </a:solidFill>
            </a:endParaRPr>
          </a:p>
        </p:txBody>
      </p:sp>
      <p:pic>
        <p:nvPicPr>
          <p:cNvPr id="16" name="Picture 2">
            <a:extLst>
              <a:ext uri="{FF2B5EF4-FFF2-40B4-BE49-F238E27FC236}">
                <a16:creationId xmlns:a16="http://schemas.microsoft.com/office/drawing/2014/main" id="{10A64B30-C23E-0B5C-D2AB-76282EB2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17" b="441"/>
          <a:stretch/>
        </p:blipFill>
        <p:spPr bwMode="auto">
          <a:xfrm>
            <a:off x="3773751" y="1490799"/>
            <a:ext cx="5370249" cy="1763625"/>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3E8F8E7B-E866-7435-8339-F8766AB118E8}"/>
              </a:ext>
            </a:extLst>
          </p:cNvPr>
          <p:cNvSpPr/>
          <p:nvPr/>
        </p:nvSpPr>
        <p:spPr>
          <a:xfrm>
            <a:off x="113416" y="5729933"/>
            <a:ext cx="3561787" cy="523220"/>
          </a:xfrm>
          <a:prstGeom prst="wedgeRectCallout">
            <a:avLst>
              <a:gd name="adj1" fmla="val -15287"/>
              <a:gd name="adj2" fmla="val -6620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ysClr val="windowText" lastClr="000000"/>
              </a:solidFill>
            </a:endParaRPr>
          </a:p>
          <a:p>
            <a:endParaRPr kumimoji="1" lang="en-US" altLang="ja-JP" sz="1400" dirty="0">
              <a:solidFill>
                <a:sysClr val="windowText" lastClr="000000"/>
              </a:solidFill>
            </a:endParaRPr>
          </a:p>
          <a:p>
            <a:endParaRPr kumimoji="1" lang="en-US" altLang="ja-JP" sz="1400" dirty="0">
              <a:solidFill>
                <a:sysClr val="windowText" lastClr="000000"/>
              </a:solidFill>
            </a:endParaRPr>
          </a:p>
        </p:txBody>
      </p:sp>
      <p:sp>
        <p:nvSpPr>
          <p:cNvPr id="19" name="テキスト ボックス 18">
            <a:extLst>
              <a:ext uri="{FF2B5EF4-FFF2-40B4-BE49-F238E27FC236}">
                <a16:creationId xmlns:a16="http://schemas.microsoft.com/office/drawing/2014/main" id="{9B35FBF2-D52D-7EA3-47B8-855EEB55F254}"/>
              </a:ext>
            </a:extLst>
          </p:cNvPr>
          <p:cNvSpPr txBox="1"/>
          <p:nvPr/>
        </p:nvSpPr>
        <p:spPr>
          <a:xfrm>
            <a:off x="71437" y="5729933"/>
            <a:ext cx="3603765" cy="523220"/>
          </a:xfrm>
          <a:prstGeom prst="rect">
            <a:avLst/>
          </a:prstGeom>
          <a:noFill/>
        </p:spPr>
        <p:txBody>
          <a:bodyPr wrap="square">
            <a:spAutoFit/>
          </a:bodyPr>
          <a:lstStyle/>
          <a:p>
            <a:r>
              <a:rPr kumimoji="1" lang="en-US" altLang="ja-JP" sz="1400" dirty="0">
                <a:solidFill>
                  <a:sysClr val="windowText" lastClr="000000"/>
                </a:solidFill>
              </a:rPr>
              <a:t>AF2</a:t>
            </a:r>
            <a:r>
              <a:rPr kumimoji="1" lang="ja-JP" altLang="en-US" sz="1400" dirty="0">
                <a:solidFill>
                  <a:sysClr val="windowText" lastClr="000000"/>
                </a:solidFill>
              </a:rPr>
              <a:t>と同じく</a:t>
            </a:r>
            <a:r>
              <a:rPr kumimoji="1" lang="en-US" altLang="ja-JP" sz="1400" dirty="0">
                <a:solidFill>
                  <a:sysClr val="windowText" lastClr="000000"/>
                </a:solidFill>
              </a:rPr>
              <a:t>MSA</a:t>
            </a:r>
            <a:r>
              <a:rPr kumimoji="1" lang="ja-JP" altLang="en-US" sz="1400" dirty="0">
                <a:solidFill>
                  <a:sysClr val="windowText" lastClr="000000"/>
                </a:solidFill>
              </a:rPr>
              <a:t>を入力に加え</a:t>
            </a:r>
            <a:r>
              <a:rPr kumimoji="1" lang="en-US" altLang="ja-JP" sz="1400" dirty="0">
                <a:solidFill>
                  <a:sysClr val="windowText" lastClr="000000"/>
                </a:solidFill>
              </a:rPr>
              <a:t>, attention</a:t>
            </a:r>
            <a:r>
              <a:rPr kumimoji="1" lang="ja-JP" altLang="en-US" sz="1400" dirty="0">
                <a:solidFill>
                  <a:sysClr val="windowText" lastClr="000000"/>
                </a:solidFill>
              </a:rPr>
              <a:t>により配列</a:t>
            </a:r>
            <a:r>
              <a:rPr kumimoji="1" lang="en-US" altLang="ja-JP" sz="1400" dirty="0">
                <a:solidFill>
                  <a:sysClr val="windowText" lastClr="000000"/>
                </a:solidFill>
              </a:rPr>
              <a:t>/</a:t>
            </a:r>
            <a:r>
              <a:rPr kumimoji="1" lang="ja-JP" altLang="en-US" sz="1400" dirty="0">
                <a:solidFill>
                  <a:sysClr val="windowText" lastClr="000000"/>
                </a:solidFill>
              </a:rPr>
              <a:t>ペア表現を更新する</a:t>
            </a:r>
            <a:endParaRPr kumimoji="1" lang="en-US" altLang="ja-JP" sz="1400" dirty="0">
              <a:solidFill>
                <a:sysClr val="windowText" lastClr="000000"/>
              </a:solidFill>
            </a:endParaRPr>
          </a:p>
        </p:txBody>
      </p:sp>
      <p:sp>
        <p:nvSpPr>
          <p:cNvPr id="21" name="吹き出し: 四角形 20">
            <a:extLst>
              <a:ext uri="{FF2B5EF4-FFF2-40B4-BE49-F238E27FC236}">
                <a16:creationId xmlns:a16="http://schemas.microsoft.com/office/drawing/2014/main" id="{344E467B-2C3A-614B-8AD3-737C9811AD98}"/>
              </a:ext>
            </a:extLst>
          </p:cNvPr>
          <p:cNvSpPr/>
          <p:nvPr/>
        </p:nvSpPr>
        <p:spPr>
          <a:xfrm>
            <a:off x="4490574" y="6375763"/>
            <a:ext cx="4015251" cy="338554"/>
          </a:xfrm>
          <a:prstGeom prst="wedgeRectCallout">
            <a:avLst>
              <a:gd name="adj1" fmla="val -19208"/>
              <a:gd name="adj2" fmla="val -9152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後半は</a:t>
            </a:r>
            <a:r>
              <a:rPr kumimoji="1" lang="en-US" altLang="ja-JP" sz="1400" dirty="0">
                <a:solidFill>
                  <a:sysClr val="windowText" lastClr="000000"/>
                </a:solidFill>
              </a:rPr>
              <a:t>3</a:t>
            </a:r>
            <a:r>
              <a:rPr kumimoji="1" lang="ja-JP" altLang="en-US" sz="1400" dirty="0">
                <a:solidFill>
                  <a:sysClr val="windowText" lastClr="000000"/>
                </a:solidFill>
              </a:rPr>
              <a:t>次元座標を処理するモジュールを並列化</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
        <p:nvSpPr>
          <p:cNvPr id="27" name="テキスト ボックス 26">
            <a:extLst>
              <a:ext uri="{FF2B5EF4-FFF2-40B4-BE49-F238E27FC236}">
                <a16:creationId xmlns:a16="http://schemas.microsoft.com/office/drawing/2014/main" id="{3E3D7710-B223-1D68-98D5-44246FFCB23C}"/>
              </a:ext>
            </a:extLst>
          </p:cNvPr>
          <p:cNvSpPr txBox="1"/>
          <p:nvPr/>
        </p:nvSpPr>
        <p:spPr>
          <a:xfrm>
            <a:off x="85725" y="1165733"/>
            <a:ext cx="6981370" cy="307777"/>
          </a:xfrm>
          <a:prstGeom prst="rect">
            <a:avLst/>
          </a:prstGeom>
          <a:noFill/>
        </p:spPr>
        <p:txBody>
          <a:bodyPr wrap="square">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は当時モデルの詳細が不明だったため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その性能の再現を目指した。</a:t>
            </a:r>
            <a:endParaRPr lang="ja-JP" altLang="en-US" sz="1400" dirty="0"/>
          </a:p>
        </p:txBody>
      </p:sp>
      <p:sp>
        <p:nvSpPr>
          <p:cNvPr id="29" name="テキスト ボックス 28">
            <a:extLst>
              <a:ext uri="{FF2B5EF4-FFF2-40B4-BE49-F238E27FC236}">
                <a16:creationId xmlns:a16="http://schemas.microsoft.com/office/drawing/2014/main" id="{14B8B715-22F8-8674-EB59-098075B2F11E}"/>
              </a:ext>
            </a:extLst>
          </p:cNvPr>
          <p:cNvSpPr txBox="1"/>
          <p:nvPr/>
        </p:nvSpPr>
        <p:spPr>
          <a:xfrm>
            <a:off x="85725" y="2211811"/>
            <a:ext cx="2693325"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モデル容量の削減に成功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491607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RoseTTAFold2 (RF2)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070AB2F1-4396-51AD-CD3A-8D4C18883567}"/>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5399F420-2A26-ECAD-F939-81C151177CC9}"/>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906D8AAD-B331-4024-DC8B-E49647FF69D3}"/>
              </a:ext>
            </a:extLst>
          </p:cNvPr>
          <p:cNvSpPr txBox="1"/>
          <p:nvPr/>
        </p:nvSpPr>
        <p:spPr>
          <a:xfrm>
            <a:off x="169746" y="2899640"/>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FC697ECE-C719-4B9A-F42F-DDDB5C9B0456}"/>
              </a:ext>
            </a:extLst>
          </p:cNvPr>
          <p:cNvSpPr/>
          <p:nvPr/>
        </p:nvSpPr>
        <p:spPr>
          <a:xfrm>
            <a:off x="97745" y="2915917"/>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1" name="テキスト ボックス 10">
            <a:extLst>
              <a:ext uri="{FF2B5EF4-FFF2-40B4-BE49-F238E27FC236}">
                <a16:creationId xmlns:a16="http://schemas.microsoft.com/office/drawing/2014/main" id="{2E23DC97-1A4B-7BB6-E98F-39FDB40FEF79}"/>
              </a:ext>
            </a:extLst>
          </p:cNvPr>
          <p:cNvSpPr txBox="1"/>
          <p:nvPr/>
        </p:nvSpPr>
        <p:spPr>
          <a:xfrm>
            <a:off x="95251" y="864823"/>
            <a:ext cx="44141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2023</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の改善版</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3929BD3C-635F-A6CF-9338-5716805214F3}"/>
              </a:ext>
            </a:extLst>
          </p:cNvPr>
          <p:cNvSpPr txBox="1"/>
          <p:nvPr/>
        </p:nvSpPr>
        <p:spPr>
          <a:xfrm>
            <a:off x="85726" y="1167117"/>
            <a:ext cx="5648324" cy="307777"/>
          </a:xfrm>
          <a:prstGeom prst="rect">
            <a:avLst/>
          </a:prstGeom>
          <a:noFill/>
        </p:spPr>
        <p:txBody>
          <a:bodyPr wrap="square" rtlCol="0">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と</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の両者の長所を取り入れることを目指す</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FB65A07E-7556-45C1-EC53-F6C32DAFF1BD}"/>
              </a:ext>
            </a:extLst>
          </p:cNvPr>
          <p:cNvSpPr txBox="1"/>
          <p:nvPr/>
        </p:nvSpPr>
        <p:spPr>
          <a:xfrm>
            <a:off x="85725" y="1670406"/>
            <a:ext cx="3143209"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と同程度の予測精度になった。</a:t>
            </a:r>
            <a:endParaRPr kumimoji="1"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441F3B6E-78BF-737E-3664-8114E82E9AE3}"/>
              </a:ext>
            </a:extLst>
          </p:cNvPr>
          <p:cNvSpPr txBox="1"/>
          <p:nvPr/>
        </p:nvSpPr>
        <p:spPr>
          <a:xfrm>
            <a:off x="85725" y="2041564"/>
            <a:ext cx="2693325" cy="523220"/>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長いアミノ酸配列に対して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予測速度が向上した</a:t>
            </a:r>
            <a:endParaRPr kumimoji="1" lang="en-US" altLang="ja-JP" sz="1400" dirty="0">
              <a:solidFill>
                <a:schemeClr val="tx1">
                  <a:lumMod val="95000"/>
                  <a:lumOff val="5000"/>
                </a:schemeClr>
              </a:solidFill>
            </a:endParaRPr>
          </a:p>
        </p:txBody>
      </p:sp>
      <p:pic>
        <p:nvPicPr>
          <p:cNvPr id="17" name="Picture 2">
            <a:extLst>
              <a:ext uri="{FF2B5EF4-FFF2-40B4-BE49-F238E27FC236}">
                <a16:creationId xmlns:a16="http://schemas.microsoft.com/office/drawing/2014/main" id="{C984C17E-42F0-3FFE-05F1-F6B816C78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5" b="51803"/>
          <a:stretch/>
        </p:blipFill>
        <p:spPr bwMode="auto">
          <a:xfrm>
            <a:off x="6795190" y="1465369"/>
            <a:ext cx="2348809" cy="1750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8D05FD-2F1E-F6A6-82B3-B8D09D992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3" t="50000"/>
          <a:stretch/>
        </p:blipFill>
        <p:spPr bwMode="auto">
          <a:xfrm>
            <a:off x="4104580" y="1465369"/>
            <a:ext cx="2515270" cy="1816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0E4A973-3AAB-59D5-65AC-99A5C021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54" y="3353164"/>
            <a:ext cx="6567054" cy="2888478"/>
          </a:xfrm>
          <a:prstGeom prst="rect">
            <a:avLst/>
          </a:prstGeom>
          <a:noFill/>
          <a:extLst>
            <a:ext uri="{909E8E84-426E-40DD-AFC4-6F175D3DCCD1}">
              <a14:hiddenFill xmlns:a14="http://schemas.microsoft.com/office/drawing/2010/main">
                <a:solidFill>
                  <a:srgbClr val="FFFFFF"/>
                </a:solidFill>
              </a14:hiddenFill>
            </a:ext>
          </a:extLst>
        </p:spPr>
      </p:pic>
      <p:sp>
        <p:nvSpPr>
          <p:cNvPr id="21" name="吹き出し: 四角形 20">
            <a:extLst>
              <a:ext uri="{FF2B5EF4-FFF2-40B4-BE49-F238E27FC236}">
                <a16:creationId xmlns:a16="http://schemas.microsoft.com/office/drawing/2014/main" id="{B28EED21-B701-2E75-A877-D89234EA7DB0}"/>
              </a:ext>
            </a:extLst>
          </p:cNvPr>
          <p:cNvSpPr/>
          <p:nvPr/>
        </p:nvSpPr>
        <p:spPr>
          <a:xfrm>
            <a:off x="578145" y="6378822"/>
            <a:ext cx="2527005" cy="338554"/>
          </a:xfrm>
          <a:prstGeom prst="wedgeRectCallout">
            <a:avLst>
              <a:gd name="adj1" fmla="val -2775"/>
              <a:gd name="adj2" fmla="val -1309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ysClr val="windowText" lastClr="000000"/>
                </a:solidFill>
              </a:rPr>
              <a:t>3</a:t>
            </a:r>
            <a:r>
              <a:rPr kumimoji="1" lang="ja-JP" altLang="en-US" sz="1400" dirty="0">
                <a:solidFill>
                  <a:sysClr val="windowText" lastClr="000000"/>
                </a:solidFill>
              </a:rPr>
              <a:t>次元座標モジュールを拡大</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Tree>
    <p:extLst>
      <p:ext uri="{BB962C8B-B14F-4D97-AF65-F5344CB8AC3E}">
        <p14:creationId xmlns:p14="http://schemas.microsoft.com/office/powerpoint/2010/main" val="2312712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14B0-C4FA-4634-2B6E-600557DE189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912270E-0F8D-4D01-E72C-24949AE5377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1F990B3E-CCB9-B08A-E805-D13E3284B8C0}"/>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RFdiffusion</a:t>
            </a:r>
            <a:endParaRPr kumimoji="1" lang="en-US" altLang="ja-JP" sz="1600" dirty="0">
              <a:solidFill>
                <a:schemeClr val="tx1">
                  <a:lumMod val="85000"/>
                  <a:lumOff val="15000"/>
                </a:schemeClr>
              </a:solidFill>
            </a:endParaRPr>
          </a:p>
        </p:txBody>
      </p:sp>
      <p:sp>
        <p:nvSpPr>
          <p:cNvPr id="15" name="正方形/長方形 14">
            <a:extLst>
              <a:ext uri="{FF2B5EF4-FFF2-40B4-BE49-F238E27FC236}">
                <a16:creationId xmlns:a16="http://schemas.microsoft.com/office/drawing/2014/main" id="{E53CC959-764C-3B0B-B617-CD574914DBB4}"/>
              </a:ext>
            </a:extLst>
          </p:cNvPr>
          <p:cNvSpPr/>
          <p:nvPr/>
        </p:nvSpPr>
        <p:spPr>
          <a:xfrm>
            <a:off x="94518"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7050F1B8-CB0A-68EF-FBA7-384A30DC4D8A}"/>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46A25857-41B4-FCCA-0322-4441687BB8C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2376488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36964" y="2318399"/>
            <a:ext cx="4087316" cy="369332"/>
          </a:xfrm>
          <a:prstGeom prst="rect">
            <a:avLst/>
          </a:prstGeom>
          <a:noFill/>
        </p:spPr>
        <p:txBody>
          <a:bodyPr wrap="square" rtlCol="0">
            <a:spAutoFit/>
          </a:bodyPr>
          <a:lstStyle/>
          <a:p>
            <a:r>
              <a:rPr kumimoji="1" lang="en-US" altLang="ja-JP" dirty="0">
                <a:solidFill>
                  <a:schemeClr val="tx1">
                    <a:lumMod val="85000"/>
                    <a:lumOff val="15000"/>
                  </a:schemeClr>
                </a:solidFill>
              </a:rPr>
              <a:t>Corresponding</a:t>
            </a:r>
            <a:r>
              <a:rPr kumimoji="1" lang="ja-JP" altLang="en-US" dirty="0">
                <a:solidFill>
                  <a:schemeClr val="tx1">
                    <a:lumMod val="85000"/>
                    <a:lumOff val="15000"/>
                  </a:schemeClr>
                </a:solidFill>
              </a:rPr>
              <a:t> </a:t>
            </a:r>
            <a:r>
              <a:rPr kumimoji="1" lang="en-US" altLang="ja-JP" dirty="0">
                <a:solidFill>
                  <a:schemeClr val="tx1">
                    <a:lumMod val="85000"/>
                    <a:lumOff val="15000"/>
                  </a:schemeClr>
                </a:solidFill>
              </a:rPr>
              <a:t>author (</a:t>
            </a:r>
            <a:r>
              <a:rPr kumimoji="1" lang="ja-JP" altLang="en-US" dirty="0">
                <a:solidFill>
                  <a:schemeClr val="tx1">
                    <a:lumMod val="85000"/>
                    <a:lumOff val="15000"/>
                  </a:schemeClr>
                </a:solidFill>
              </a:rPr>
              <a:t>一部</a:t>
            </a:r>
            <a:r>
              <a:rPr kumimoji="1" lang="en-US" altLang="ja-JP" dirty="0">
                <a:solidFill>
                  <a:schemeClr val="tx1">
                    <a:lumMod val="85000"/>
                    <a:lumOff val="15000"/>
                  </a:schemeClr>
                </a:solidFill>
              </a:rPr>
              <a:t>)</a:t>
            </a:r>
            <a:endParaRPr kumimoji="1" lang="ja-JP" altLang="en-US"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0565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pic>
        <p:nvPicPr>
          <p:cNvPr id="31" name="Picture 6" descr="Volume 630 Issue 8016">
            <a:extLst>
              <a:ext uri="{FF2B5EF4-FFF2-40B4-BE49-F238E27FC236}">
                <a16:creationId xmlns:a16="http://schemas.microsoft.com/office/drawing/2014/main" id="{E6047112-FD6C-5ABE-82A1-FC977D293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51" y="517392"/>
            <a:ext cx="1296494" cy="1720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21CEE17-CF70-C5AA-DD4A-67F8B26EF4BD}"/>
              </a:ext>
            </a:extLst>
          </p:cNvPr>
          <p:cNvSpPr txBox="1"/>
          <p:nvPr/>
        </p:nvSpPr>
        <p:spPr>
          <a:xfrm>
            <a:off x="7058897" y="2277315"/>
            <a:ext cx="2250203" cy="307777"/>
          </a:xfrm>
          <a:prstGeom prst="rect">
            <a:avLst/>
          </a:prstGeom>
          <a:noFill/>
        </p:spPr>
        <p:txBody>
          <a:bodyPr wrap="square">
            <a:spAutoFit/>
          </a:bodyPr>
          <a:lstStyle/>
          <a:p>
            <a:pPr algn="ctr"/>
            <a:r>
              <a:rPr lang="en-US" altLang="ja-JP" sz="1400" dirty="0"/>
              <a:t>Nature 2024.5.8</a:t>
            </a:r>
            <a:r>
              <a:rPr lang="ja-JP" altLang="en-US" sz="1400" dirty="0"/>
              <a:t> 掲載</a:t>
            </a:r>
          </a:p>
        </p:txBody>
      </p:sp>
      <p:pic>
        <p:nvPicPr>
          <p:cNvPr id="5" name="図 4" descr="テキスト&#10;&#10;自動的に生成された説明">
            <a:extLst>
              <a:ext uri="{FF2B5EF4-FFF2-40B4-BE49-F238E27FC236}">
                <a16:creationId xmlns:a16="http://schemas.microsoft.com/office/drawing/2014/main" id="{16FEB646-7C88-C98E-FF07-C7EB2ED91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 y="466502"/>
            <a:ext cx="4868863" cy="1824486"/>
          </a:xfrm>
          <a:prstGeom prst="rect">
            <a:avLst/>
          </a:prstGeom>
        </p:spPr>
      </p:pic>
      <p:sp>
        <p:nvSpPr>
          <p:cNvPr id="6" name="テキスト ボックス 5">
            <a:extLst>
              <a:ext uri="{FF2B5EF4-FFF2-40B4-BE49-F238E27FC236}">
                <a16:creationId xmlns:a16="http://schemas.microsoft.com/office/drawing/2014/main" id="{A4CB9850-6129-B866-303F-C4DA7645978B}"/>
              </a:ext>
            </a:extLst>
          </p:cNvPr>
          <p:cNvSpPr txBox="1"/>
          <p:nvPr/>
        </p:nvSpPr>
        <p:spPr>
          <a:xfrm>
            <a:off x="1735779" y="362504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~2009 </a:t>
            </a:r>
            <a:r>
              <a:rPr kumimoji="0" lang="ja-JP" altLang="en-US" sz="1200" b="0" i="0" u="none" strike="noStrike" kern="1200" cap="none" spc="0" normalizeH="0" baseline="0" noProof="0" dirty="0">
                <a:ln>
                  <a:noFill/>
                </a:ln>
                <a:solidFill>
                  <a:prstClr val="black"/>
                </a:solidFill>
                <a:effectLst/>
                <a:uLnTx/>
                <a:uFillTx/>
                <a:latin typeface="Arial"/>
                <a:cs typeface="+mn-cs"/>
              </a:rPr>
              <a:t>人工知能の開発のため神経科学を研究</a:t>
            </a:r>
            <a:endParaRPr lang="ja-JP" altLang="en-US" dirty="0"/>
          </a:p>
        </p:txBody>
      </p:sp>
      <p:sp>
        <p:nvSpPr>
          <p:cNvPr id="7" name="テキスト ボックス 6">
            <a:extLst>
              <a:ext uri="{FF2B5EF4-FFF2-40B4-BE49-F238E27FC236}">
                <a16:creationId xmlns:a16="http://schemas.microsoft.com/office/drawing/2014/main" id="{CC8D70E3-F4E5-87CC-C976-16FA3406009A}"/>
              </a:ext>
            </a:extLst>
          </p:cNvPr>
          <p:cNvSpPr txBox="1"/>
          <p:nvPr/>
        </p:nvSpPr>
        <p:spPr>
          <a:xfrm>
            <a:off x="1699686" y="3358038"/>
            <a:ext cx="5952924" cy="333489"/>
          </a:xfrm>
          <a:prstGeom prst="rect">
            <a:avLst/>
          </a:prstGeom>
          <a:noFill/>
        </p:spPr>
        <p:txBody>
          <a:bodyPr wrap="square">
            <a:spAutoFit/>
          </a:bodyPr>
          <a:lstStyle/>
          <a:p>
            <a:pPr>
              <a:lnSpc>
                <a:spcPct val="150000"/>
              </a:lnSpc>
            </a:pPr>
            <a:r>
              <a:rPr lang="en-US" altLang="ja-JP" sz="1200" dirty="0"/>
              <a:t>1976</a:t>
            </a:r>
            <a:r>
              <a:rPr lang="ja-JP" altLang="en-US" sz="1200" dirty="0"/>
              <a:t>年生まれ</a:t>
            </a:r>
            <a:r>
              <a:rPr lang="en-US" altLang="ja-JP" sz="1200" dirty="0"/>
              <a:t>(48</a:t>
            </a:r>
            <a:r>
              <a:rPr lang="ja-JP" altLang="en-US" sz="1200" dirty="0"/>
              <a:t>歳</a:t>
            </a:r>
            <a:r>
              <a:rPr lang="en-US" altLang="ja-JP" sz="1200" dirty="0"/>
              <a:t>)</a:t>
            </a:r>
          </a:p>
        </p:txBody>
      </p:sp>
      <p:sp>
        <p:nvSpPr>
          <p:cNvPr id="8" name="テキスト ボックス 7">
            <a:extLst>
              <a:ext uri="{FF2B5EF4-FFF2-40B4-BE49-F238E27FC236}">
                <a16:creationId xmlns:a16="http://schemas.microsoft.com/office/drawing/2014/main" id="{CB9AA723-7076-E2F0-06BD-E60187EA896F}"/>
              </a:ext>
            </a:extLst>
          </p:cNvPr>
          <p:cNvSpPr txBox="1"/>
          <p:nvPr/>
        </p:nvSpPr>
        <p:spPr>
          <a:xfrm>
            <a:off x="1748830" y="388036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2010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lang="en-US" altLang="ja-JP" sz="1200" dirty="0">
                <a:solidFill>
                  <a:prstClr val="black"/>
                </a:solidFill>
                <a:latin typeface="Arial"/>
              </a:rPr>
              <a:t>DeepMind</a:t>
            </a:r>
            <a:r>
              <a:rPr lang="ja-JP" altLang="en-US" sz="1200" dirty="0">
                <a:solidFill>
                  <a:prstClr val="black"/>
                </a:solidFill>
                <a:latin typeface="Arial"/>
              </a:rPr>
              <a:t>社を設立</a:t>
            </a:r>
            <a:endParaRPr lang="ja-JP" altLang="en-US" dirty="0"/>
          </a:p>
        </p:txBody>
      </p:sp>
      <p:sp>
        <p:nvSpPr>
          <p:cNvPr id="9" name="テキスト ボックス 8">
            <a:extLst>
              <a:ext uri="{FF2B5EF4-FFF2-40B4-BE49-F238E27FC236}">
                <a16:creationId xmlns:a16="http://schemas.microsoft.com/office/drawing/2014/main" id="{51E9EB56-7410-D20E-9FD8-3161DFC2DC93}"/>
              </a:ext>
            </a:extLst>
          </p:cNvPr>
          <p:cNvSpPr txBox="1"/>
          <p:nvPr/>
        </p:nvSpPr>
        <p:spPr>
          <a:xfrm>
            <a:off x="1748830" y="442285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11" name="テキスト ボックス 10">
            <a:extLst>
              <a:ext uri="{FF2B5EF4-FFF2-40B4-BE49-F238E27FC236}">
                <a16:creationId xmlns:a16="http://schemas.microsoft.com/office/drawing/2014/main" id="{BB480829-1D00-3869-5B3A-968E3B562FC1}"/>
              </a:ext>
            </a:extLst>
          </p:cNvPr>
          <p:cNvSpPr txBox="1"/>
          <p:nvPr/>
        </p:nvSpPr>
        <p:spPr>
          <a:xfrm>
            <a:off x="1776332" y="2745186"/>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7" name="テキスト ボックス 16">
            <a:extLst>
              <a:ext uri="{FF2B5EF4-FFF2-40B4-BE49-F238E27FC236}">
                <a16:creationId xmlns:a16="http://schemas.microsoft.com/office/drawing/2014/main" id="{EBCC55AB-9E52-9A20-6F7B-EB8C31C1F06B}"/>
              </a:ext>
            </a:extLst>
          </p:cNvPr>
          <p:cNvSpPr txBox="1"/>
          <p:nvPr/>
        </p:nvSpPr>
        <p:spPr>
          <a:xfrm>
            <a:off x="1919046" y="4928668"/>
            <a:ext cx="5463447" cy="276999"/>
          </a:xfrm>
          <a:prstGeom prst="rect">
            <a:avLst/>
          </a:prstGeom>
          <a:noFill/>
        </p:spPr>
        <p:txBody>
          <a:bodyPr wrap="square">
            <a:spAutoFit/>
          </a:bodyPr>
          <a:lstStyle/>
          <a:p>
            <a:r>
              <a:rPr lang="en-US" altLang="ja-JP" sz="1200" dirty="0">
                <a:solidFill>
                  <a:prstClr val="black"/>
                </a:solidFill>
                <a:latin typeface="Arial"/>
              </a:rPr>
              <a:t>DeepMind</a:t>
            </a:r>
            <a:r>
              <a:rPr lang="ja-JP" altLang="en-US" sz="1200" dirty="0">
                <a:solidFill>
                  <a:prstClr val="black"/>
                </a:solidFill>
                <a:latin typeface="Arial"/>
              </a:rPr>
              <a:t>社に所属</a:t>
            </a:r>
            <a:endParaRPr lang="ja-JP" altLang="en-US" dirty="0"/>
          </a:p>
        </p:txBody>
      </p:sp>
      <p:sp>
        <p:nvSpPr>
          <p:cNvPr id="18" name="テキスト ボックス 17">
            <a:extLst>
              <a:ext uri="{FF2B5EF4-FFF2-40B4-BE49-F238E27FC236}">
                <a16:creationId xmlns:a16="http://schemas.microsoft.com/office/drawing/2014/main" id="{8F725676-3CF8-27A0-632F-A2154F4D19EA}"/>
              </a:ext>
            </a:extLst>
          </p:cNvPr>
          <p:cNvSpPr txBox="1"/>
          <p:nvPr/>
        </p:nvSpPr>
        <p:spPr>
          <a:xfrm>
            <a:off x="1748830" y="4131978"/>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kumimoji="0" lang="en-US" altLang="ja-JP" sz="1200" b="0" i="0" u="none" strike="noStrike" kern="1200" cap="none" spc="0" normalizeH="0" baseline="0" noProof="0" dirty="0">
                <a:ln>
                  <a:noFill/>
                </a:ln>
                <a:solidFill>
                  <a:prstClr val="black"/>
                </a:solidFill>
                <a:effectLst/>
                <a:uLnTx/>
                <a:uFillTx/>
                <a:latin typeface="Arial"/>
                <a:cs typeface="+mn-cs"/>
              </a:rPr>
              <a:t>(Last author)</a:t>
            </a:r>
            <a:endParaRPr lang="ja-JP" altLang="en-US" dirty="0"/>
          </a:p>
        </p:txBody>
      </p:sp>
      <p:sp>
        <p:nvSpPr>
          <p:cNvPr id="24" name="テキスト ボックス 23">
            <a:extLst>
              <a:ext uri="{FF2B5EF4-FFF2-40B4-BE49-F238E27FC236}">
                <a16:creationId xmlns:a16="http://schemas.microsoft.com/office/drawing/2014/main" id="{BFF0C932-D445-0515-2D47-F8A93C73CB06}"/>
              </a:ext>
            </a:extLst>
          </p:cNvPr>
          <p:cNvSpPr txBox="1"/>
          <p:nvPr/>
        </p:nvSpPr>
        <p:spPr>
          <a:xfrm>
            <a:off x="1748830" y="5506342"/>
            <a:ext cx="5952924" cy="333489"/>
          </a:xfrm>
          <a:prstGeom prst="rect">
            <a:avLst/>
          </a:prstGeom>
          <a:noFill/>
        </p:spPr>
        <p:txBody>
          <a:bodyPr wrap="square">
            <a:spAutoFit/>
          </a:bodyPr>
          <a:lstStyle/>
          <a:p>
            <a:pPr>
              <a:lnSpc>
                <a:spcPct val="150000"/>
              </a:lnSpc>
            </a:pPr>
            <a:r>
              <a:rPr lang="en-US" altLang="ja-JP" sz="1200" dirty="0"/>
              <a:t>1985</a:t>
            </a:r>
            <a:r>
              <a:rPr lang="ja-JP" altLang="en-US" sz="1200" dirty="0"/>
              <a:t>年生まれ</a:t>
            </a:r>
            <a:endParaRPr lang="en-US" altLang="ja-JP" sz="1200" dirty="0"/>
          </a:p>
        </p:txBody>
      </p:sp>
      <p:sp>
        <p:nvSpPr>
          <p:cNvPr id="26" name="テキスト ボックス 25">
            <a:extLst>
              <a:ext uri="{FF2B5EF4-FFF2-40B4-BE49-F238E27FC236}">
                <a16:creationId xmlns:a16="http://schemas.microsoft.com/office/drawing/2014/main" id="{D745DDE2-EF8B-FF2B-E42A-DD72E1C29FD3}"/>
              </a:ext>
            </a:extLst>
          </p:cNvPr>
          <p:cNvSpPr txBox="1"/>
          <p:nvPr/>
        </p:nvSpPr>
        <p:spPr>
          <a:xfrm>
            <a:off x="1758357" y="6112879"/>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27" name="テキスト ボックス 26">
            <a:extLst>
              <a:ext uri="{FF2B5EF4-FFF2-40B4-BE49-F238E27FC236}">
                <a16:creationId xmlns:a16="http://schemas.microsoft.com/office/drawing/2014/main" id="{8AADE749-5A66-B409-303D-28A1ABFC95B8}"/>
              </a:ext>
            </a:extLst>
          </p:cNvPr>
          <p:cNvSpPr txBox="1"/>
          <p:nvPr/>
        </p:nvSpPr>
        <p:spPr>
          <a:xfrm>
            <a:off x="1758357" y="582200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lang="en-US" altLang="ja-JP" sz="1200" dirty="0">
                <a:solidFill>
                  <a:prstClr val="black"/>
                </a:solidFill>
                <a:latin typeface="Arial"/>
              </a:rPr>
              <a:t>(First</a:t>
            </a:r>
            <a:r>
              <a:rPr kumimoji="0" lang="en-US" altLang="ja-JP" sz="1200" b="0" i="0" u="none" strike="noStrike" kern="1200" cap="none" spc="0" normalizeH="0" baseline="0" noProof="0" dirty="0">
                <a:ln>
                  <a:noFill/>
                </a:ln>
                <a:solidFill>
                  <a:prstClr val="black"/>
                </a:solidFill>
                <a:effectLst/>
                <a:uLnTx/>
                <a:uFillTx/>
                <a:latin typeface="Arial"/>
                <a:cs typeface="+mn-cs"/>
              </a:rPr>
              <a:t> author)</a:t>
            </a:r>
            <a:endParaRPr lang="ja-JP" altLang="en-US" dirty="0"/>
          </a:p>
        </p:txBody>
      </p:sp>
    </p:spTree>
    <p:extLst>
      <p:ext uri="{BB962C8B-B14F-4D97-AF65-F5344CB8AC3E}">
        <p14:creationId xmlns:p14="http://schemas.microsoft.com/office/powerpoint/2010/main" val="260419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923D-5F61-01D9-1B79-4C70F2A34B1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564D3B-FAF0-C2FF-0F99-3DA136D59A41}"/>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BD59410-B994-C829-DDFB-5DA2BC73594F}"/>
              </a:ext>
            </a:extLst>
          </p:cNvPr>
          <p:cNvSpPr txBox="1"/>
          <p:nvPr/>
        </p:nvSpPr>
        <p:spPr>
          <a:xfrm>
            <a:off x="96358" y="584644"/>
            <a:ext cx="8718033"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現存するほとんどのタンパク質のうち</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立体構造が明らかになっているのはごくわずか</a:t>
            </a:r>
          </a:p>
        </p:txBody>
      </p:sp>
      <p:sp>
        <p:nvSpPr>
          <p:cNvPr id="5" name="テキスト ボックス 4">
            <a:extLst>
              <a:ext uri="{FF2B5EF4-FFF2-40B4-BE49-F238E27FC236}">
                <a16:creationId xmlns:a16="http://schemas.microsoft.com/office/drawing/2014/main" id="{B96F0E2A-71AD-F74B-A916-7B255304A97E}"/>
              </a:ext>
            </a:extLst>
          </p:cNvPr>
          <p:cNvSpPr txBox="1"/>
          <p:nvPr/>
        </p:nvSpPr>
        <p:spPr>
          <a:xfrm>
            <a:off x="672857" y="973930"/>
            <a:ext cx="6142614" cy="338554"/>
          </a:xfrm>
          <a:prstGeom prst="rect">
            <a:avLst/>
          </a:prstGeom>
          <a:noFill/>
        </p:spPr>
        <p:txBody>
          <a:bodyPr wrap="square" rtlCol="0">
            <a:spAutoFit/>
          </a:bodyPr>
          <a:lstStyle/>
          <a:p>
            <a:r>
              <a:rPr kumimoji="1" lang="ja-JP" altLang="en-US" sz="1600" dirty="0">
                <a:solidFill>
                  <a:schemeClr val="tx1">
                    <a:lumMod val="95000"/>
                    <a:lumOff val="5000"/>
                  </a:schemeClr>
                </a:solidFill>
              </a:rPr>
              <a:t>ほとんどのタンパク質はアミノ酸配列だけが分かっている</a:t>
            </a:r>
          </a:p>
        </p:txBody>
      </p:sp>
      <p:sp>
        <p:nvSpPr>
          <p:cNvPr id="21" name="テキスト ボックス 20">
            <a:extLst>
              <a:ext uri="{FF2B5EF4-FFF2-40B4-BE49-F238E27FC236}">
                <a16:creationId xmlns:a16="http://schemas.microsoft.com/office/drawing/2014/main" id="{AAE1B3F7-749F-82F0-F179-DCCCDE012EA6}"/>
              </a:ext>
            </a:extLst>
          </p:cNvPr>
          <p:cNvSpPr txBox="1"/>
          <p:nvPr/>
        </p:nvSpPr>
        <p:spPr>
          <a:xfrm>
            <a:off x="98426" y="1389428"/>
            <a:ext cx="9045575"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1961</a:t>
            </a:r>
            <a:r>
              <a:rPr kumimoji="1" lang="ja-JP" altLang="en-US" sz="1600" dirty="0">
                <a:solidFill>
                  <a:schemeClr val="tx1">
                    <a:lumMod val="95000"/>
                    <a:lumOff val="5000"/>
                  </a:schemeClr>
                </a:solidFill>
              </a:rPr>
              <a:t>年 </a:t>
            </a:r>
            <a:r>
              <a:rPr kumimoji="1" lang="en-US" altLang="ja-JP" sz="1600" dirty="0">
                <a:solidFill>
                  <a:schemeClr val="tx1">
                    <a:lumMod val="95000"/>
                    <a:lumOff val="5000"/>
                  </a:schemeClr>
                </a:solidFill>
              </a:rPr>
              <a:t>Anfinsen</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構造を分解したリボヌクレアーゼが自発的に元の構造に戻ることを発見</a:t>
            </a:r>
          </a:p>
        </p:txBody>
      </p:sp>
      <p:sp>
        <p:nvSpPr>
          <p:cNvPr id="23" name="テキスト ボックス 22">
            <a:extLst>
              <a:ext uri="{FF2B5EF4-FFF2-40B4-BE49-F238E27FC236}">
                <a16:creationId xmlns:a16="http://schemas.microsoft.com/office/drawing/2014/main" id="{6E4E7B95-BBE1-AA74-0F37-ACFEED58E7C8}"/>
              </a:ext>
            </a:extLst>
          </p:cNvPr>
          <p:cNvSpPr txBox="1"/>
          <p:nvPr/>
        </p:nvSpPr>
        <p:spPr>
          <a:xfrm>
            <a:off x="672857" y="1747147"/>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その後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他のタンパク質についてもアミノ酸配列から構造が決まることが明らかになる</a:t>
            </a:r>
          </a:p>
        </p:txBody>
      </p:sp>
      <p:sp>
        <p:nvSpPr>
          <p:cNvPr id="25" name="矢印: 下 24">
            <a:extLst>
              <a:ext uri="{FF2B5EF4-FFF2-40B4-BE49-F238E27FC236}">
                <a16:creationId xmlns:a16="http://schemas.microsoft.com/office/drawing/2014/main" id="{2F005051-1311-5417-CD1F-D1C54C2E885F}"/>
              </a:ext>
            </a:extLst>
          </p:cNvPr>
          <p:cNvSpPr/>
          <p:nvPr/>
        </p:nvSpPr>
        <p:spPr>
          <a:xfrm>
            <a:off x="4157043" y="2235529"/>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B61DE5A-88F8-656D-F422-74957097A9A4}"/>
              </a:ext>
            </a:extLst>
          </p:cNvPr>
          <p:cNvSpPr txBox="1"/>
          <p:nvPr/>
        </p:nvSpPr>
        <p:spPr>
          <a:xfrm>
            <a:off x="795521" y="2610849"/>
            <a:ext cx="7552957" cy="369332"/>
          </a:xfrm>
          <a:prstGeom prst="rect">
            <a:avLst/>
          </a:prstGeom>
          <a:noFill/>
        </p:spPr>
        <p:txBody>
          <a:bodyPr wrap="square" rtlCol="0">
            <a:spAutoFit/>
          </a:bodyPr>
          <a:lstStyle/>
          <a:p>
            <a:r>
              <a:rPr kumimoji="1" lang="ja-JP" altLang="en-US" dirty="0">
                <a:solidFill>
                  <a:schemeClr val="tx1">
                    <a:lumMod val="95000"/>
                    <a:lumOff val="5000"/>
                  </a:schemeClr>
                </a:solidFill>
              </a:rPr>
              <a:t>アミノ酸配列からタンパク質構造を予測する研究が長年行われている</a:t>
            </a:r>
          </a:p>
        </p:txBody>
      </p:sp>
      <p:sp>
        <p:nvSpPr>
          <p:cNvPr id="30" name="テキスト ボックス 29">
            <a:extLst>
              <a:ext uri="{FF2B5EF4-FFF2-40B4-BE49-F238E27FC236}">
                <a16:creationId xmlns:a16="http://schemas.microsoft.com/office/drawing/2014/main" id="{CD58D880-FE69-06D2-F87F-B8CE06801D6B}"/>
              </a:ext>
            </a:extLst>
          </p:cNvPr>
          <p:cNvSpPr txBox="1"/>
          <p:nvPr/>
        </p:nvSpPr>
        <p:spPr>
          <a:xfrm>
            <a:off x="156844" y="3152616"/>
            <a:ext cx="1032025" cy="400110"/>
          </a:xfrm>
          <a:prstGeom prst="rect">
            <a:avLst/>
          </a:prstGeom>
          <a:noFill/>
        </p:spPr>
        <p:txBody>
          <a:bodyPr wrap="square" rtlCol="0">
            <a:spAutoFit/>
          </a:bodyPr>
          <a:lstStyle/>
          <a:p>
            <a:r>
              <a:rPr kumimoji="1" lang="en-US" altLang="ja-JP" sz="2000" u="sng" dirty="0">
                <a:solidFill>
                  <a:schemeClr val="tx1">
                    <a:lumMod val="95000"/>
                    <a:lumOff val="5000"/>
                  </a:schemeClr>
                </a:solidFill>
              </a:rPr>
              <a:t>CASP</a:t>
            </a:r>
            <a:endParaRPr kumimoji="1" lang="ja-JP" altLang="en-US" sz="2000" u="sng" dirty="0">
              <a:solidFill>
                <a:schemeClr val="tx1">
                  <a:lumMod val="95000"/>
                  <a:lumOff val="5000"/>
                </a:schemeClr>
              </a:solidFill>
            </a:endParaRPr>
          </a:p>
        </p:txBody>
      </p:sp>
      <p:sp>
        <p:nvSpPr>
          <p:cNvPr id="31" name="テキスト ボックス 30">
            <a:extLst>
              <a:ext uri="{FF2B5EF4-FFF2-40B4-BE49-F238E27FC236}">
                <a16:creationId xmlns:a16="http://schemas.microsoft.com/office/drawing/2014/main" id="{EEF747AF-E99A-D251-A941-62D1B6949CBE}"/>
              </a:ext>
            </a:extLst>
          </p:cNvPr>
          <p:cNvSpPr txBox="1"/>
          <p:nvPr/>
        </p:nvSpPr>
        <p:spPr>
          <a:xfrm>
            <a:off x="96358" y="3505329"/>
            <a:ext cx="4897626" cy="338554"/>
          </a:xfrm>
          <a:prstGeom prst="rect">
            <a:avLst/>
          </a:prstGeom>
          <a:noFill/>
        </p:spPr>
        <p:txBody>
          <a:bodyPr wrap="square" rtlCol="0">
            <a:spAutoFit/>
          </a:bodyPr>
          <a:lstStyle/>
          <a:p>
            <a:r>
              <a:rPr lang="en-US" altLang="ja-JP" sz="1600" b="0" i="0" dirty="0">
                <a:solidFill>
                  <a:srgbClr val="202122"/>
                </a:solidFill>
                <a:effectLst/>
                <a:latin typeface="Arial" panose="020B0604020202020204" pitchFamily="34" charset="0"/>
              </a:rPr>
              <a:t>Critical Assessment of protein Structure Prediction</a:t>
            </a:r>
            <a:endParaRPr kumimoji="1" lang="ja-JP" altLang="en-US" sz="1600" dirty="0">
              <a:solidFill>
                <a:schemeClr val="tx1">
                  <a:lumMod val="95000"/>
                  <a:lumOff val="5000"/>
                </a:schemeClr>
              </a:solidFill>
            </a:endParaRPr>
          </a:p>
        </p:txBody>
      </p:sp>
      <p:pic>
        <p:nvPicPr>
          <p:cNvPr id="1028" name="Picture 4" descr="CASP16 Home">
            <a:extLst>
              <a:ext uri="{FF2B5EF4-FFF2-40B4-BE49-F238E27FC236}">
                <a16:creationId xmlns:a16="http://schemas.microsoft.com/office/drawing/2014/main" id="{10A41A2E-A074-0D6E-82B2-C64B46933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61" y="3262397"/>
            <a:ext cx="1757385" cy="16939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7B9AB13-4DE0-A6B5-C6EF-7672E4959F15}"/>
              </a:ext>
            </a:extLst>
          </p:cNvPr>
          <p:cNvSpPr txBox="1"/>
          <p:nvPr/>
        </p:nvSpPr>
        <p:spPr>
          <a:xfrm>
            <a:off x="98426" y="3873407"/>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1994</a:t>
            </a:r>
            <a:r>
              <a:rPr kumimoji="1" lang="ja-JP" altLang="en-US" sz="1600" dirty="0">
                <a:solidFill>
                  <a:schemeClr val="tx1">
                    <a:lumMod val="95000"/>
                    <a:lumOff val="5000"/>
                  </a:schemeClr>
                </a:solidFill>
              </a:rPr>
              <a:t>年から</a:t>
            </a:r>
            <a:r>
              <a:rPr kumimoji="1" lang="en-US" altLang="ja-JP" sz="1600" dirty="0">
                <a:solidFill>
                  <a:schemeClr val="tx1">
                    <a:lumMod val="95000"/>
                    <a:lumOff val="5000"/>
                  </a:schemeClr>
                </a:solidFill>
              </a:rPr>
              <a:t>2</a:t>
            </a:r>
            <a:r>
              <a:rPr kumimoji="1" lang="ja-JP" altLang="en-US" sz="1600" dirty="0">
                <a:solidFill>
                  <a:schemeClr val="tx1">
                    <a:lumMod val="95000"/>
                    <a:lumOff val="5000"/>
                  </a:schemeClr>
                </a:solidFill>
              </a:rPr>
              <a:t>年に一度開催されている</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未公開のタンパク質構造データをアミノ酸配列から予測するコンペ</a:t>
            </a:r>
          </a:p>
        </p:txBody>
      </p:sp>
      <p:sp>
        <p:nvSpPr>
          <p:cNvPr id="6" name="テキスト ボックス 5">
            <a:extLst>
              <a:ext uri="{FF2B5EF4-FFF2-40B4-BE49-F238E27FC236}">
                <a16:creationId xmlns:a16="http://schemas.microsoft.com/office/drawing/2014/main" id="{668547CC-FA29-BAC4-E253-1F369EB0F129}"/>
              </a:ext>
            </a:extLst>
          </p:cNvPr>
          <p:cNvSpPr txBox="1"/>
          <p:nvPr/>
        </p:nvSpPr>
        <p:spPr>
          <a:xfrm>
            <a:off x="6654153" y="4954890"/>
            <a:ext cx="2419399" cy="338554"/>
          </a:xfrm>
          <a:prstGeom prst="rect">
            <a:avLst/>
          </a:prstGeom>
          <a:noFill/>
        </p:spPr>
        <p:txBody>
          <a:bodyPr wrap="square" rtlCol="0">
            <a:spAutoFit/>
          </a:bodyPr>
          <a:lstStyle/>
          <a:p>
            <a:pPr algn="ctr"/>
            <a:r>
              <a:rPr lang="ja-JP" altLang="en-US" sz="1600" b="0" i="0" dirty="0">
                <a:solidFill>
                  <a:srgbClr val="202122"/>
                </a:solidFill>
                <a:effectLst/>
                <a:latin typeface="Arial" panose="020B0604020202020204" pitchFamily="34" charset="0"/>
              </a:rPr>
              <a:t>現在は</a:t>
            </a:r>
            <a:r>
              <a:rPr lang="en-US" altLang="ja-JP" sz="1600" b="0" i="0" dirty="0">
                <a:solidFill>
                  <a:srgbClr val="202122"/>
                </a:solidFill>
                <a:effectLst/>
                <a:latin typeface="Arial" panose="020B0604020202020204" pitchFamily="34" charset="0"/>
              </a:rPr>
              <a:t>CASP16</a:t>
            </a:r>
            <a:r>
              <a:rPr lang="ja-JP" altLang="en-US" sz="1600" b="0" i="0" dirty="0">
                <a:solidFill>
                  <a:srgbClr val="202122"/>
                </a:solidFill>
                <a:effectLst/>
                <a:latin typeface="Arial" panose="020B0604020202020204" pitchFamily="34" charset="0"/>
              </a:rPr>
              <a:t>が開催中</a:t>
            </a:r>
            <a:endParaRPr kumimoji="1" lang="ja-JP" altLang="en-US"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B031C15C-BB1A-7B68-A5D3-1A492960F4F5}"/>
              </a:ext>
            </a:extLst>
          </p:cNvPr>
          <p:cNvSpPr txBox="1"/>
          <p:nvPr/>
        </p:nvSpPr>
        <p:spPr>
          <a:xfrm>
            <a:off x="98426" y="4530224"/>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実験レベルの精度には中々到達しなかったが</a:t>
            </a:r>
            <a:r>
              <a:rPr kumimoji="1" lang="en-US" altLang="ja-JP" sz="1600" dirty="0">
                <a:solidFill>
                  <a:schemeClr val="tx1">
                    <a:lumMod val="95000"/>
                    <a:lumOff val="5000"/>
                  </a:schemeClr>
                </a:solidFill>
              </a:rPr>
              <a:t>, 2020</a:t>
            </a:r>
            <a:r>
              <a:rPr kumimoji="1" lang="ja-JP" altLang="en-US" sz="1600" dirty="0">
                <a:solidFill>
                  <a:schemeClr val="tx1">
                    <a:lumMod val="95000"/>
                    <a:lumOff val="5000"/>
                  </a:schemeClr>
                </a:solidFill>
              </a:rPr>
              <a:t>年に</a:t>
            </a:r>
            <a:r>
              <a:rPr kumimoji="1" lang="en-US" altLang="ja-JP" sz="1600" dirty="0">
                <a:solidFill>
                  <a:schemeClr val="tx1">
                    <a:lumMod val="95000"/>
                    <a:lumOff val="5000"/>
                  </a:schemeClr>
                </a:solidFill>
              </a:rPr>
              <a:t>AlphaFold2</a:t>
            </a:r>
            <a:r>
              <a:rPr kumimoji="1" lang="ja-JP" altLang="en-US" sz="1600" dirty="0">
                <a:solidFill>
                  <a:schemeClr val="tx1">
                    <a:lumMod val="95000"/>
                    <a:lumOff val="5000"/>
                  </a:schemeClr>
                </a:solidFill>
              </a:rPr>
              <a:t>がほぼその精度を達成したことで話題となった。</a:t>
            </a:r>
          </a:p>
        </p:txBody>
      </p:sp>
      <p:sp>
        <p:nvSpPr>
          <p:cNvPr id="8" name="矢印: 下 7">
            <a:extLst>
              <a:ext uri="{FF2B5EF4-FFF2-40B4-BE49-F238E27FC236}">
                <a16:creationId xmlns:a16="http://schemas.microsoft.com/office/drawing/2014/main" id="{BDC78DC4-FDBE-0F20-E6FD-DD124CC1EF3C}"/>
              </a:ext>
            </a:extLst>
          </p:cNvPr>
          <p:cNvSpPr/>
          <p:nvPr/>
        </p:nvSpPr>
        <p:spPr>
          <a:xfrm>
            <a:off x="4157042" y="5187041"/>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DAB879A-D637-CB44-C670-D4F58503BC40}"/>
              </a:ext>
            </a:extLst>
          </p:cNvPr>
          <p:cNvSpPr txBox="1"/>
          <p:nvPr/>
        </p:nvSpPr>
        <p:spPr>
          <a:xfrm>
            <a:off x="98425" y="5584089"/>
            <a:ext cx="8975127"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一方</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生体内のタンパク質の多くは核酸・低分子などと複合体を形成している</a:t>
            </a:r>
          </a:p>
        </p:txBody>
      </p:sp>
      <p:sp>
        <p:nvSpPr>
          <p:cNvPr id="10" name="テキスト ボックス 9">
            <a:extLst>
              <a:ext uri="{FF2B5EF4-FFF2-40B4-BE49-F238E27FC236}">
                <a16:creationId xmlns:a16="http://schemas.microsoft.com/office/drawing/2014/main" id="{D10D4C10-C905-1E32-51B7-DFD001E11358}"/>
              </a:ext>
            </a:extLst>
          </p:cNvPr>
          <p:cNvSpPr txBox="1"/>
          <p:nvPr/>
        </p:nvSpPr>
        <p:spPr>
          <a:xfrm>
            <a:off x="795521" y="5941481"/>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これら複合体構造の予測が次の課題となった。</a:t>
            </a:r>
          </a:p>
        </p:txBody>
      </p:sp>
    </p:spTree>
    <p:extLst>
      <p:ext uri="{BB962C8B-B14F-4D97-AF65-F5344CB8AC3E}">
        <p14:creationId xmlns:p14="http://schemas.microsoft.com/office/powerpoint/2010/main" val="209780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r>
              <a:rPr kumimoji="1" lang="ja-JP" altLang="en-US" sz="2200" b="1" dirty="0"/>
              <a:t> </a:t>
            </a:r>
            <a:r>
              <a:rPr kumimoji="1" lang="en-US" altLang="ja-JP" sz="2200" b="1" dirty="0"/>
              <a:t>(AF2)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93679" y="865706"/>
            <a:ext cx="525263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2002016"/>
            <a:ext cx="134133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201829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5511072" y="499858"/>
            <a:ext cx="1344837" cy="1648912"/>
          </a:xfrm>
          <a:prstGeom prst="rect">
            <a:avLst/>
          </a:prstGeom>
        </p:spPr>
      </p:pic>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6919770" y="499858"/>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5605068" y="206825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7729490" y="1900604"/>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85725" y="2864777"/>
            <a:ext cx="8986838" cy="3025510"/>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143438" y="5371982"/>
            <a:ext cx="1787169" cy="271126"/>
          </a:xfrm>
          <a:prstGeom prst="wedgeRectCallout">
            <a:avLst>
              <a:gd name="adj1" fmla="val -28757"/>
              <a:gd name="adj2" fmla="val -437425"/>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85725" y="2429448"/>
            <a:ext cx="4965325" cy="270000"/>
          </a:xfrm>
          <a:prstGeom prst="wedgeRectCallout">
            <a:avLst>
              <a:gd name="adj1" fmla="val -16537"/>
              <a:gd name="adj2" fmla="val 15799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他生物種のゲノムから</a:t>
            </a:r>
            <a:r>
              <a:rPr kumimoji="1" lang="ja-JP" altLang="en-US" sz="1400" u="sng" dirty="0">
                <a:solidFill>
                  <a:sysClr val="windowText" lastClr="000000"/>
                </a:solidFill>
              </a:rPr>
              <a:t>類似配列</a:t>
            </a:r>
            <a:r>
              <a:rPr kumimoji="1" lang="en-US" altLang="ja-JP" sz="1400" u="sng" dirty="0">
                <a:solidFill>
                  <a:sysClr val="windowText" lastClr="000000"/>
                </a:solidFill>
              </a:rPr>
              <a:t>(MSA)</a:t>
            </a:r>
            <a:r>
              <a:rPr kumimoji="1" lang="ja-JP" altLang="en-US" sz="1400" dirty="0">
                <a:solidFill>
                  <a:sysClr val="windowText" lastClr="000000"/>
                </a:solidFill>
              </a:rPr>
              <a:t>を検索して入力に追加</a:t>
            </a:r>
            <a:endParaRPr kumimoji="1" lang="en-US" altLang="ja-JP" sz="1400" dirty="0">
              <a:solidFill>
                <a:sysClr val="windowText" lastClr="000000"/>
              </a:solidFill>
            </a:endParaRP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738239" y="6024768"/>
            <a:ext cx="3496896" cy="507049"/>
          </a:xfrm>
          <a:prstGeom prst="wedgeRectCallout">
            <a:avLst>
              <a:gd name="adj1" fmla="val 67247"/>
              <a:gd name="adj2" fmla="val -23192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kumimoji="1" lang="ja-JP" altLang="en-US" sz="1400" dirty="0">
                <a:solidFill>
                  <a:sysClr val="windowText" lastClr="000000"/>
                </a:solidFill>
              </a:rPr>
              <a:t>① </a:t>
            </a:r>
            <a:r>
              <a:rPr kumimoji="1" lang="en-US" altLang="ja-JP" sz="1400" dirty="0">
                <a:solidFill>
                  <a:sysClr val="windowText" lastClr="000000"/>
                </a:solidFill>
              </a:rPr>
              <a:t>MSA</a:t>
            </a:r>
            <a:r>
              <a:rPr kumimoji="1" lang="ja-JP" altLang="en-US" sz="1400" dirty="0">
                <a:solidFill>
                  <a:sysClr val="windowText" lastClr="000000"/>
                </a:solidFill>
              </a:rPr>
              <a:t>表現と残基ペア表現を処理する</a:t>
            </a:r>
            <a:endParaRPr kumimoji="1" lang="en-US" altLang="ja-JP" sz="1400" dirty="0">
              <a:solidFill>
                <a:sysClr val="windowText" lastClr="000000"/>
              </a:solidFill>
            </a:endParaRPr>
          </a:p>
          <a:p>
            <a:pPr algn="ctr"/>
            <a:r>
              <a:rPr kumimoji="1" lang="en-US" altLang="ja-JP" sz="1400" dirty="0" err="1">
                <a:solidFill>
                  <a:sysClr val="windowText" lastClr="000000"/>
                </a:solidFill>
              </a:rPr>
              <a:t>Evoformer</a:t>
            </a:r>
            <a:endParaRPr kumimoji="1" lang="en-US" altLang="ja-JP" sz="1400" dirty="0">
              <a:solidFill>
                <a:sysClr val="windowText" lastClr="000000"/>
              </a:solidFill>
            </a:endParaRPr>
          </a:p>
        </p:txBody>
      </p:sp>
      <p:sp>
        <p:nvSpPr>
          <p:cNvPr id="8" name="吹き出し: 四角形 7">
            <a:extLst>
              <a:ext uri="{FF2B5EF4-FFF2-40B4-BE49-F238E27FC236}">
                <a16:creationId xmlns:a16="http://schemas.microsoft.com/office/drawing/2014/main" id="{75B70428-0F74-5A5F-DEF6-13AF21E9C649}"/>
              </a:ext>
            </a:extLst>
          </p:cNvPr>
          <p:cNvSpPr/>
          <p:nvPr/>
        </p:nvSpPr>
        <p:spPr>
          <a:xfrm>
            <a:off x="4583043" y="6024767"/>
            <a:ext cx="4494282" cy="507049"/>
          </a:xfrm>
          <a:prstGeom prst="wedgeRectCallout">
            <a:avLst>
              <a:gd name="adj1" fmla="val 13970"/>
              <a:gd name="adj2" fmla="val -21276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kumimoji="1" lang="ja-JP" altLang="en-US" sz="1400" dirty="0">
                <a:solidFill>
                  <a:sysClr val="windowText" lastClr="000000"/>
                </a:solidFill>
              </a:rPr>
              <a:t>② </a:t>
            </a:r>
            <a:r>
              <a:rPr kumimoji="1" lang="en-US" altLang="ja-JP" sz="1400" dirty="0" err="1">
                <a:solidFill>
                  <a:sysClr val="windowText" lastClr="000000"/>
                </a:solidFill>
              </a:rPr>
              <a:t>Evoformer</a:t>
            </a:r>
            <a:r>
              <a:rPr kumimoji="1" lang="ja-JP" altLang="en-US" sz="1400" dirty="0">
                <a:solidFill>
                  <a:sysClr val="windowText" lastClr="000000"/>
                </a:solidFill>
              </a:rPr>
              <a:t>の表現から残基の座標・方向を予測する</a:t>
            </a:r>
            <a:endParaRPr kumimoji="1" lang="en-US" altLang="ja-JP" sz="1400" dirty="0">
              <a:solidFill>
                <a:sysClr val="windowText" lastClr="000000"/>
              </a:solidFill>
            </a:endParaRPr>
          </a:p>
          <a:p>
            <a:pPr algn="ctr"/>
            <a:r>
              <a:rPr kumimoji="1" lang="en-US" altLang="ja-JP" sz="1400" dirty="0">
                <a:solidFill>
                  <a:sysClr val="windowText" lastClr="000000"/>
                </a:solidFill>
              </a:rPr>
              <a:t>Structure module</a:t>
            </a:r>
          </a:p>
        </p:txBody>
      </p:sp>
      <p:sp>
        <p:nvSpPr>
          <p:cNvPr id="12" name="テキスト ボックス 11">
            <a:extLst>
              <a:ext uri="{FF2B5EF4-FFF2-40B4-BE49-F238E27FC236}">
                <a16:creationId xmlns:a16="http://schemas.microsoft.com/office/drawing/2014/main" id="{FBBCD160-50BE-8179-764A-F5C6A434C9E1}"/>
              </a:ext>
            </a:extLst>
          </p:cNvPr>
          <p:cNvSpPr txBox="1"/>
          <p:nvPr/>
        </p:nvSpPr>
        <p:spPr>
          <a:xfrm>
            <a:off x="85725" y="1691303"/>
            <a:ext cx="44100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で他モデルを大きく上回る</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E9C90445-9504-000A-8D20-E275D0BB7651}"/>
              </a:ext>
            </a:extLst>
          </p:cNvPr>
          <p:cNvSpPr txBox="1"/>
          <p:nvPr/>
        </p:nvSpPr>
        <p:spPr>
          <a:xfrm>
            <a:off x="85725" y="1350455"/>
            <a:ext cx="4572000" cy="307777"/>
          </a:xfrm>
          <a:prstGeom prst="rect">
            <a:avLst/>
          </a:prstGeom>
          <a:noFill/>
        </p:spPr>
        <p:txBody>
          <a:bodyPr wrap="square">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C41-BE02-1525-DE95-2D0FC844AD4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BC10C36-3C31-4AF2-B562-EA365A29A644}"/>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AF2</a:t>
            </a:r>
            <a:r>
              <a:rPr kumimoji="1" lang="ja-JP" altLang="en-US" sz="2200" b="1" dirty="0"/>
              <a:t>の詳細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6867BB3E-53F4-CF3F-4D7B-78C8D431AB71}"/>
              </a:ext>
            </a:extLst>
          </p:cNvPr>
          <p:cNvSpPr txBox="1"/>
          <p:nvPr/>
        </p:nvSpPr>
        <p:spPr>
          <a:xfrm>
            <a:off x="143438" y="519777"/>
            <a:ext cx="3285561" cy="369332"/>
          </a:xfrm>
          <a:prstGeom prst="rect">
            <a:avLst/>
          </a:prstGeom>
          <a:noFill/>
        </p:spPr>
        <p:txBody>
          <a:bodyPr wrap="square" rtlCol="0">
            <a:spAutoFit/>
          </a:bodyPr>
          <a:lstStyle/>
          <a:p>
            <a:r>
              <a:rPr kumimoji="1" lang="en-US" altLang="ja-JP" dirty="0" err="1">
                <a:solidFill>
                  <a:schemeClr val="tx1">
                    <a:lumMod val="85000"/>
                    <a:lumOff val="15000"/>
                  </a:schemeClr>
                </a:solidFill>
              </a:rPr>
              <a:t>Evoformer</a:t>
            </a:r>
            <a:endParaRPr kumimoji="1" lang="ja-JP" altLang="en-US" dirty="0">
              <a:solidFill>
                <a:srgbClr val="3965B5"/>
              </a:solidFill>
            </a:endParaRPr>
          </a:p>
        </p:txBody>
      </p:sp>
      <p:sp>
        <p:nvSpPr>
          <p:cNvPr id="3" name="正方形/長方形 2">
            <a:extLst>
              <a:ext uri="{FF2B5EF4-FFF2-40B4-BE49-F238E27FC236}">
                <a16:creationId xmlns:a16="http://schemas.microsoft.com/office/drawing/2014/main" id="{7AD7C29C-BBF3-A050-CCC1-4CF52ACCEF5C}"/>
              </a:ext>
            </a:extLst>
          </p:cNvPr>
          <p:cNvSpPr/>
          <p:nvPr/>
        </p:nvSpPr>
        <p:spPr>
          <a:xfrm>
            <a:off x="71438" y="55144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C910661F-DA07-CC20-54B4-614332F435E1}"/>
              </a:ext>
            </a:extLst>
          </p:cNvPr>
          <p:cNvSpPr txBox="1"/>
          <p:nvPr/>
        </p:nvSpPr>
        <p:spPr>
          <a:xfrm>
            <a:off x="143438" y="4236396"/>
            <a:ext cx="3285561" cy="369332"/>
          </a:xfrm>
          <a:prstGeom prst="rect">
            <a:avLst/>
          </a:prstGeom>
          <a:noFill/>
        </p:spPr>
        <p:txBody>
          <a:bodyPr wrap="square" rtlCol="0">
            <a:spAutoFit/>
          </a:bodyPr>
          <a:lstStyle/>
          <a:p>
            <a:r>
              <a:rPr kumimoji="1" lang="en-US" altLang="ja-JP" dirty="0">
                <a:solidFill>
                  <a:schemeClr val="tx1">
                    <a:lumMod val="85000"/>
                    <a:lumOff val="15000"/>
                  </a:schemeClr>
                </a:solidFill>
              </a:rPr>
              <a:t>Structure module</a:t>
            </a:r>
            <a:endParaRPr kumimoji="1" lang="ja-JP" altLang="en-US" dirty="0">
              <a:solidFill>
                <a:srgbClr val="3965B5"/>
              </a:solidFill>
            </a:endParaRPr>
          </a:p>
        </p:txBody>
      </p:sp>
      <p:sp>
        <p:nvSpPr>
          <p:cNvPr id="6" name="正方形/長方形 5">
            <a:extLst>
              <a:ext uri="{FF2B5EF4-FFF2-40B4-BE49-F238E27FC236}">
                <a16:creationId xmlns:a16="http://schemas.microsoft.com/office/drawing/2014/main" id="{81A3A88E-1D63-C2EA-06F8-2D2B3C36893E}"/>
              </a:ext>
            </a:extLst>
          </p:cNvPr>
          <p:cNvSpPr/>
          <p:nvPr/>
        </p:nvSpPr>
        <p:spPr>
          <a:xfrm>
            <a:off x="71438" y="4268062"/>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 name="Picture 2" descr="Fig. 3">
            <a:extLst>
              <a:ext uri="{FF2B5EF4-FFF2-40B4-BE49-F238E27FC236}">
                <a16:creationId xmlns:a16="http://schemas.microsoft.com/office/drawing/2014/main" id="{4C0AB312-A876-4465-67B0-D1587B414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834"/>
          <a:stretch/>
        </p:blipFill>
        <p:spPr bwMode="auto">
          <a:xfrm>
            <a:off x="80965" y="928173"/>
            <a:ext cx="7755863" cy="20434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3">
            <a:extLst>
              <a:ext uri="{FF2B5EF4-FFF2-40B4-BE49-F238E27FC236}">
                <a16:creationId xmlns:a16="http://schemas.microsoft.com/office/drawing/2014/main" id="{06A4A3BF-BB05-D573-2C15-4FA76DDDE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4" t="37465" b="40243"/>
          <a:stretch/>
        </p:blipFill>
        <p:spPr bwMode="auto">
          <a:xfrm>
            <a:off x="4742888" y="2961363"/>
            <a:ext cx="4334437" cy="1191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g. 3">
            <a:extLst>
              <a:ext uri="{FF2B5EF4-FFF2-40B4-BE49-F238E27FC236}">
                <a16:creationId xmlns:a16="http://schemas.microsoft.com/office/drawing/2014/main" id="{BF39014D-AB3A-B675-B5A7-C126269F3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31" r="50428"/>
          <a:stretch/>
        </p:blipFill>
        <p:spPr bwMode="auto">
          <a:xfrm>
            <a:off x="80964" y="4591656"/>
            <a:ext cx="3643312" cy="2222897"/>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163D249-6E6C-A9C7-E911-EF128726E923}"/>
              </a:ext>
            </a:extLst>
          </p:cNvPr>
          <p:cNvSpPr txBox="1"/>
          <p:nvPr/>
        </p:nvSpPr>
        <p:spPr>
          <a:xfrm>
            <a:off x="80964" y="3041385"/>
            <a:ext cx="4596544" cy="307777"/>
          </a:xfrm>
          <a:prstGeom prst="rect">
            <a:avLst/>
          </a:prstGeom>
          <a:solidFill>
            <a:srgbClr val="DAE3F3"/>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方向と残基数方向の</a:t>
            </a:r>
            <a:r>
              <a:rPr kumimoji="1" lang="en-US" altLang="ja-JP" sz="1400" dirty="0">
                <a:solidFill>
                  <a:schemeClr val="tx1">
                    <a:lumMod val="95000"/>
                    <a:lumOff val="5000"/>
                  </a:schemeClr>
                </a:solidFill>
              </a:rPr>
              <a:t>attention</a:t>
            </a:r>
            <a:r>
              <a:rPr kumimoji="1" lang="ja-JP" altLang="en-US" sz="1400" dirty="0">
                <a:solidFill>
                  <a:schemeClr val="tx1">
                    <a:lumMod val="95000"/>
                    <a:lumOff val="5000"/>
                  </a:schemeClr>
                </a:solidFill>
              </a:rPr>
              <a:t>により更新</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5C78F036-6303-BFC2-880A-EC7D5AB48342}"/>
              </a:ext>
            </a:extLst>
          </p:cNvPr>
          <p:cNvSpPr txBox="1"/>
          <p:nvPr/>
        </p:nvSpPr>
        <p:spPr>
          <a:xfrm>
            <a:off x="80964" y="3534594"/>
            <a:ext cx="4596544" cy="523220"/>
          </a:xfrm>
          <a:prstGeom prst="rect">
            <a:avLst/>
          </a:prstGeom>
          <a:solidFill>
            <a:srgbClr val="DAE3F3"/>
          </a:solidFill>
        </p:spPr>
        <p:txBody>
          <a:bodyPr wrap="square" rtlCol="0">
            <a:spAutoFit/>
          </a:bodyPr>
          <a:lstStyle/>
          <a:p>
            <a:r>
              <a:rPr kumimoji="1" lang="ja-JP" altLang="en-US" sz="1400" dirty="0">
                <a:solidFill>
                  <a:schemeClr val="tx1">
                    <a:lumMod val="95000"/>
                    <a:lumOff val="5000"/>
                  </a:schemeClr>
                </a:solidFill>
              </a:rPr>
              <a:t> ペア表現</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点の組み合わせについて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三角形の</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1</a:t>
            </a:r>
            <a:r>
              <a:rPr kumimoji="1" lang="ja-JP" altLang="en-US" sz="1400" dirty="0">
                <a:solidFill>
                  <a:schemeClr val="tx1">
                    <a:lumMod val="95000"/>
                    <a:lumOff val="5000"/>
                  </a:schemeClr>
                </a:solidFill>
              </a:rPr>
              <a:t>辺の表現を残り</a:t>
            </a:r>
            <a:r>
              <a:rPr kumimoji="1" lang="en-US" altLang="ja-JP" sz="1400" dirty="0">
                <a:solidFill>
                  <a:schemeClr val="tx1">
                    <a:lumMod val="95000"/>
                    <a:lumOff val="5000"/>
                  </a:schemeClr>
                </a:solidFill>
              </a:rPr>
              <a:t>2</a:t>
            </a:r>
            <a:r>
              <a:rPr kumimoji="1" lang="ja-JP" altLang="en-US" sz="1400" dirty="0">
                <a:solidFill>
                  <a:schemeClr val="tx1">
                    <a:lumMod val="95000"/>
                    <a:lumOff val="5000"/>
                  </a:schemeClr>
                </a:solidFill>
              </a:rPr>
              <a:t>辺の表現から更新</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4A36729-9586-4F6E-B540-93F2E0B97A15}"/>
              </a:ext>
            </a:extLst>
          </p:cNvPr>
          <p:cNvSpPr txBox="1"/>
          <p:nvPr/>
        </p:nvSpPr>
        <p:spPr>
          <a:xfrm>
            <a:off x="4144757" y="4956821"/>
            <a:ext cx="4410075" cy="523220"/>
          </a:xfrm>
          <a:prstGeom prst="rect">
            <a:avLst/>
          </a:prstGeom>
          <a:solidFill>
            <a:schemeClr val="accent1">
              <a:lumMod val="20000"/>
              <a:lumOff val="80000"/>
            </a:schemeClr>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表現の元の配列に対応する部分とペア表現から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各残基の位置と姿勢を直接出力</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592A0F2C-892D-C043-AE14-BD8C5260C15B}"/>
              </a:ext>
            </a:extLst>
          </p:cNvPr>
          <p:cNvSpPr txBox="1"/>
          <p:nvPr/>
        </p:nvSpPr>
        <p:spPr>
          <a:xfrm>
            <a:off x="4144757" y="5761119"/>
            <a:ext cx="4410075" cy="523220"/>
          </a:xfrm>
          <a:prstGeom prst="rect">
            <a:avLst/>
          </a:prstGeom>
          <a:solidFill>
            <a:schemeClr val="accent1">
              <a:lumMod val="20000"/>
              <a:lumOff val="80000"/>
            </a:schemeClr>
          </a:solidFill>
        </p:spPr>
        <p:txBody>
          <a:bodyPr wrap="square" rtlCol="0">
            <a:spAutoFit/>
          </a:bodyPr>
          <a:lstStyle/>
          <a:p>
            <a:r>
              <a:rPr kumimoji="1" lang="ja-JP" altLang="en-US" sz="1400" dirty="0">
                <a:solidFill>
                  <a:schemeClr val="tx1">
                    <a:lumMod val="95000"/>
                    <a:lumOff val="5000"/>
                  </a:schemeClr>
                </a:solidFill>
              </a:rPr>
              <a:t>各層の出力を次の層への入力としつつ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正解とのロスを最小化する </a:t>
            </a:r>
            <a:r>
              <a:rPr kumimoji="1" lang="en-US" altLang="ja-JP" sz="1400" dirty="0">
                <a:solidFill>
                  <a:schemeClr val="tx1">
                    <a:lumMod val="95000"/>
                    <a:lumOff val="5000"/>
                  </a:schemeClr>
                </a:solidFill>
              </a:rPr>
              <a:t>(recycling)</a:t>
            </a:r>
          </a:p>
        </p:txBody>
      </p:sp>
      <p:sp>
        <p:nvSpPr>
          <p:cNvPr id="18" name="テキスト ボックス 17">
            <a:extLst>
              <a:ext uri="{FF2B5EF4-FFF2-40B4-BE49-F238E27FC236}">
                <a16:creationId xmlns:a16="http://schemas.microsoft.com/office/drawing/2014/main" id="{CD47E221-2F80-7685-999B-B7B156708FCC}"/>
              </a:ext>
            </a:extLst>
          </p:cNvPr>
          <p:cNvSpPr txBox="1"/>
          <p:nvPr/>
        </p:nvSpPr>
        <p:spPr>
          <a:xfrm>
            <a:off x="4338120" y="6284339"/>
            <a:ext cx="3479658"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この時点で</a:t>
            </a:r>
            <a:r>
              <a:rPr kumimoji="1" lang="en-US" altLang="ja-JP" sz="1400" dirty="0">
                <a:solidFill>
                  <a:schemeClr val="tx1">
                    <a:lumMod val="95000"/>
                    <a:lumOff val="5000"/>
                  </a:schemeClr>
                </a:solidFill>
              </a:rPr>
              <a:t>diffusion model</a:t>
            </a:r>
            <a:r>
              <a:rPr kumimoji="1" lang="ja-JP" altLang="en-US" sz="1400" dirty="0">
                <a:solidFill>
                  <a:schemeClr val="tx1">
                    <a:lumMod val="95000"/>
                    <a:lumOff val="5000"/>
                  </a:schemeClr>
                </a:solidFill>
              </a:rPr>
              <a:t>に近い</a:t>
            </a:r>
            <a:r>
              <a:rPr kumimoji="1" lang="en-US" altLang="ja-JP" sz="1400" dirty="0">
                <a:solidFill>
                  <a:schemeClr val="tx1">
                    <a:lumMod val="95000"/>
                    <a:lumOff val="5000"/>
                  </a:schemeClr>
                </a:solidFill>
              </a:rPr>
              <a:t>?</a:t>
            </a:r>
          </a:p>
        </p:txBody>
      </p:sp>
    </p:spTree>
    <p:extLst>
      <p:ext uri="{BB962C8B-B14F-4D97-AF65-F5344CB8AC3E}">
        <p14:creationId xmlns:p14="http://schemas.microsoft.com/office/powerpoint/2010/main" val="273286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4354-F9A7-4D83-F402-C674E305551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E4E971-E923-DC07-87C6-F5A04BB258CF}"/>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Diffusion model</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4583A94E-31C5-63C1-A1AB-5315AC857AE2}"/>
              </a:ext>
            </a:extLst>
          </p:cNvPr>
          <p:cNvSpPr txBox="1"/>
          <p:nvPr/>
        </p:nvSpPr>
        <p:spPr>
          <a:xfrm>
            <a:off x="84154" y="913331"/>
            <a:ext cx="8307371"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77C22652-296B-F898-DEF9-752BEB4B7D3D}"/>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9" name="正方形/長方形 8">
            <a:extLst>
              <a:ext uri="{FF2B5EF4-FFF2-40B4-BE49-F238E27FC236}">
                <a16:creationId xmlns:a16="http://schemas.microsoft.com/office/drawing/2014/main" id="{E717C849-1763-93A3-1E33-6C8BC07311AF}"/>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Tree>
    <p:extLst>
      <p:ext uri="{BB962C8B-B14F-4D97-AF65-F5344CB8AC3E}">
        <p14:creationId xmlns:p14="http://schemas.microsoft.com/office/powerpoint/2010/main" val="293774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10E0-EEED-2AF7-0BF3-4A57408634C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9339AD-A4B9-AC6C-98D1-38E16B08E2E8}"/>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en-US" altLang="ja-JP" sz="2200" b="1" dirty="0" err="1"/>
              <a:t>RoseTTAFold</a:t>
            </a:r>
            <a:r>
              <a:rPr kumimoji="1" lang="en-US" altLang="ja-JP" sz="2200" b="1" dirty="0"/>
              <a:t> All-Atom (RFAA)</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47E1B76-0577-D753-D5B4-BDBE83E8ECA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6" name="正方形/長方形 5">
            <a:extLst>
              <a:ext uri="{FF2B5EF4-FFF2-40B4-BE49-F238E27FC236}">
                <a16:creationId xmlns:a16="http://schemas.microsoft.com/office/drawing/2014/main" id="{2926B206-FD4D-2C5D-C76F-D1D582C5E4BB}"/>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C0B0DCF9-6D59-B44D-A0AA-D85703394850}"/>
              </a:ext>
            </a:extLst>
          </p:cNvPr>
          <p:cNvSpPr txBox="1"/>
          <p:nvPr/>
        </p:nvSpPr>
        <p:spPr>
          <a:xfrm>
            <a:off x="76261" y="865706"/>
            <a:ext cx="10578487" cy="523220"/>
          </a:xfrm>
          <a:prstGeom prst="rect">
            <a:avLst/>
          </a:prstGeom>
          <a:noFill/>
        </p:spPr>
        <p:txBody>
          <a:bodyPr wrap="square" rtlCol="0">
            <a:spAutoFit/>
          </a:bodyPr>
          <a:lstStyle/>
          <a:p>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社と同じくタンパク質構造予測の研究を行っている</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らのグループが</a:t>
            </a:r>
            <a:r>
              <a:rPr kumimoji="1" lang="en-US" altLang="ja-JP" sz="1400" dirty="0">
                <a:solidFill>
                  <a:schemeClr val="tx1">
                    <a:lumMod val="95000"/>
                    <a:lumOff val="5000"/>
                  </a:schemeClr>
                </a:solidFill>
              </a:rPr>
              <a:t>, </a:t>
            </a:r>
          </a:p>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カ月前に発表したモデル</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34D40B58-0AE1-6033-7F07-423421D60C49}"/>
              </a:ext>
            </a:extLst>
          </p:cNvPr>
          <p:cNvSpPr txBox="1"/>
          <p:nvPr/>
        </p:nvSpPr>
        <p:spPr>
          <a:xfrm>
            <a:off x="71438" y="1715246"/>
            <a:ext cx="8976427" cy="307777"/>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タンパク質と低分子等との複合体構造予測を目指している → 本論文の比較対象</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05B09D30-BEB3-1BD0-D01B-4D5ACF6D40D4}"/>
              </a:ext>
            </a:extLst>
          </p:cNvPr>
          <p:cNvSpPr txBox="1"/>
          <p:nvPr/>
        </p:nvSpPr>
        <p:spPr>
          <a:xfrm>
            <a:off x="82603" y="1397542"/>
            <a:ext cx="8976427"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構造予測ではなくそのモデルをタンパク質生成</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RFdiffusion</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に応用したことでノーベル賞を受賞</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FBB5F96D-784D-BCC4-EEAF-2C8DECB2DBA5}"/>
              </a:ext>
            </a:extLst>
          </p:cNvPr>
          <p:cNvSpPr txBox="1"/>
          <p:nvPr/>
        </p:nvSpPr>
        <p:spPr>
          <a:xfrm>
            <a:off x="154603" y="2055644"/>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106A94CE-FC59-9419-C2F2-0E4D6B27CA71}"/>
              </a:ext>
            </a:extLst>
          </p:cNvPr>
          <p:cNvSpPr/>
          <p:nvPr/>
        </p:nvSpPr>
        <p:spPr>
          <a:xfrm>
            <a:off x="82603" y="2071921"/>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9" name="Picture 2">
            <a:extLst>
              <a:ext uri="{FF2B5EF4-FFF2-40B4-BE49-F238E27FC236}">
                <a16:creationId xmlns:a16="http://schemas.microsoft.com/office/drawing/2014/main" id="{77E644F0-A689-0A68-A8E7-87C51A78A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530"/>
          <a:stretch/>
        </p:blipFill>
        <p:spPr bwMode="auto">
          <a:xfrm>
            <a:off x="1281393" y="2372037"/>
            <a:ext cx="6243358" cy="264610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6AF11A8B-171B-18E9-37E3-785DDD9F8317}"/>
              </a:ext>
            </a:extLst>
          </p:cNvPr>
          <p:cNvSpPr txBox="1"/>
          <p:nvPr/>
        </p:nvSpPr>
        <p:spPr>
          <a:xfrm>
            <a:off x="71438" y="4973194"/>
            <a:ext cx="897642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低分子の原子情報を</a:t>
            </a:r>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表現・ペア表現につなげて入力とし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まとめて処理する</a:t>
            </a:r>
            <a:endParaRPr kumimoji="1" lang="en-US" altLang="ja-JP"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347BDCC-C1AA-DB9A-89A1-8CC40B707E96}"/>
              </a:ext>
            </a:extLst>
          </p:cNvPr>
          <p:cNvSpPr txBox="1"/>
          <p:nvPr/>
        </p:nvSpPr>
        <p:spPr>
          <a:xfrm>
            <a:off x="154603" y="529114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結果</a:t>
            </a:r>
            <a:endParaRPr kumimoji="1" lang="ja-JP" altLang="en-US" sz="1600" dirty="0">
              <a:solidFill>
                <a:srgbClr val="3965B5"/>
              </a:solidFill>
            </a:endParaRPr>
          </a:p>
        </p:txBody>
      </p:sp>
      <p:sp>
        <p:nvSpPr>
          <p:cNvPr id="24" name="正方形/長方形 23">
            <a:extLst>
              <a:ext uri="{FF2B5EF4-FFF2-40B4-BE49-F238E27FC236}">
                <a16:creationId xmlns:a16="http://schemas.microsoft.com/office/drawing/2014/main" id="{3C670949-AA20-8AB5-F60E-0ACF7C156B86}"/>
              </a:ext>
            </a:extLst>
          </p:cNvPr>
          <p:cNvSpPr/>
          <p:nvPr/>
        </p:nvSpPr>
        <p:spPr>
          <a:xfrm>
            <a:off x="82603" y="530742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6" name="図 25" descr="グラフ, 散布図&#10;&#10;自動的に生成された説明">
            <a:extLst>
              <a:ext uri="{FF2B5EF4-FFF2-40B4-BE49-F238E27FC236}">
                <a16:creationId xmlns:a16="http://schemas.microsoft.com/office/drawing/2014/main" id="{FA4B910B-74CF-0F3D-7E8E-50A6D6D58B7A}"/>
              </a:ext>
            </a:extLst>
          </p:cNvPr>
          <p:cNvPicPr>
            <a:picLocks noChangeAspect="1"/>
          </p:cNvPicPr>
          <p:nvPr/>
        </p:nvPicPr>
        <p:blipFill>
          <a:blip r:embed="rId4">
            <a:extLst>
              <a:ext uri="{28A0092B-C50C-407E-A947-70E740481C1C}">
                <a14:useLocalDpi xmlns:a14="http://schemas.microsoft.com/office/drawing/2010/main" val="0"/>
              </a:ext>
            </a:extLst>
          </a:blip>
          <a:srcRect l="6582" t="2916" r="59108" b="51250"/>
          <a:stretch/>
        </p:blipFill>
        <p:spPr>
          <a:xfrm>
            <a:off x="7684037" y="5258414"/>
            <a:ext cx="1394779" cy="1599586"/>
          </a:xfrm>
          <a:prstGeom prst="rect">
            <a:avLst/>
          </a:prstGeom>
        </p:spPr>
      </p:pic>
      <p:sp>
        <p:nvSpPr>
          <p:cNvPr id="31" name="テキスト ボックス 30">
            <a:extLst>
              <a:ext uri="{FF2B5EF4-FFF2-40B4-BE49-F238E27FC236}">
                <a16:creationId xmlns:a16="http://schemas.microsoft.com/office/drawing/2014/main" id="{7657B0AB-5E1B-8A7A-9279-C3ABF1537C38}"/>
              </a:ext>
            </a:extLst>
          </p:cNvPr>
          <p:cNvSpPr txBox="1"/>
          <p:nvPr/>
        </p:nvSpPr>
        <p:spPr>
          <a:xfrm>
            <a:off x="71438" y="5656152"/>
            <a:ext cx="599598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タンパク質構造の予測精度を保ちつつ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低分子等との複合体構造予測に成功した。</a:t>
            </a:r>
            <a:endParaRPr kumimoji="1" lang="en-US" altLang="ja-JP" sz="1400" dirty="0">
              <a:solidFill>
                <a:schemeClr val="tx1">
                  <a:lumMod val="95000"/>
                  <a:lumOff val="5000"/>
                </a:schemeClr>
              </a:solidFill>
            </a:endParaRPr>
          </a:p>
        </p:txBody>
      </p:sp>
      <p:pic>
        <p:nvPicPr>
          <p:cNvPr id="33" name="Picture 2">
            <a:extLst>
              <a:ext uri="{FF2B5EF4-FFF2-40B4-BE49-F238E27FC236}">
                <a16:creationId xmlns:a16="http://schemas.microsoft.com/office/drawing/2014/main" id="{B48EAD51-3092-3A60-C1AF-D511A1160A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9" t="48750" r="66414" b="25833"/>
          <a:stretch/>
        </p:blipFill>
        <p:spPr bwMode="auto">
          <a:xfrm>
            <a:off x="6253257" y="5259881"/>
            <a:ext cx="1394780" cy="157558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2AA7F348-41AD-46EA-F6D9-7167C577A482}"/>
              </a:ext>
            </a:extLst>
          </p:cNvPr>
          <p:cNvSpPr txBox="1"/>
          <p:nvPr/>
        </p:nvSpPr>
        <p:spPr>
          <a:xfrm>
            <a:off x="82603" y="6205824"/>
            <a:ext cx="59959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低分子等に結合するタンパク質の設計も行った。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64067323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14589</TotalTime>
  <Words>4676</Words>
  <Application>Microsoft Macintosh PowerPoint</Application>
  <PresentationFormat>画面に合わせる (4:3)</PresentationFormat>
  <Paragraphs>396</Paragraphs>
  <Slides>32</Slides>
  <Notes>31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Alfred Serif Regular</vt:lpstr>
      <vt:lpstr>游ゴシック</vt:lpstr>
      <vt:lpstr>Arial</vt:lpstr>
      <vt:lpstr>Menlo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81</cp:revision>
  <dcterms:created xsi:type="dcterms:W3CDTF">2024-01-24T06:49:39Z</dcterms:created>
  <dcterms:modified xsi:type="dcterms:W3CDTF">2024-12-04T14:39:01Z</dcterms:modified>
</cp:coreProperties>
</file>